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686" r:id="rId2"/>
    <p:sldMasterId id="2147483698" r:id="rId3"/>
  </p:sldMasterIdLst>
  <p:notesMasterIdLst>
    <p:notesMasterId r:id="rId28"/>
  </p:notesMasterIdLst>
  <p:sldIdLst>
    <p:sldId id="257" r:id="rId4"/>
    <p:sldId id="372" r:id="rId5"/>
    <p:sldId id="306" r:id="rId6"/>
    <p:sldId id="290" r:id="rId7"/>
    <p:sldId id="294" r:id="rId8"/>
    <p:sldId id="375" r:id="rId9"/>
    <p:sldId id="341" r:id="rId10"/>
    <p:sldId id="342" r:id="rId11"/>
    <p:sldId id="344" r:id="rId12"/>
    <p:sldId id="378" r:id="rId13"/>
    <p:sldId id="263" r:id="rId14"/>
    <p:sldId id="258" r:id="rId15"/>
    <p:sldId id="455" r:id="rId16"/>
    <p:sldId id="454" r:id="rId17"/>
    <p:sldId id="286" r:id="rId18"/>
    <p:sldId id="317" r:id="rId19"/>
    <p:sldId id="380" r:id="rId20"/>
    <p:sldId id="456" r:id="rId21"/>
    <p:sldId id="314" r:id="rId22"/>
    <p:sldId id="457" r:id="rId23"/>
    <p:sldId id="458" r:id="rId24"/>
    <p:sldId id="319" r:id="rId25"/>
    <p:sldId id="459" r:id="rId26"/>
    <p:sldId id="460" r:id="rId2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зия Б. Жатакпаева" initials="РБЖ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3;&#1091;&#1088;&#1075;&#1072;&#1083;&#1080;.CORP\AppData\Roaming\Microsoft\Excel\&#1055;&#1088;&#1086;&#1080;&#1079;%20(version%201).xlsb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&#1053;&#1091;&#1088;&#1075;&#1072;&#1083;&#1080;.CORP\AppData\Roaming\Microsoft\Excel\&#1055;&#1088;&#1086;&#1080;&#1079;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564053758205602E-2"/>
          <c:y val="1.8420253294525801E-2"/>
          <c:w val="0.86750056935931896"/>
          <c:h val="0.7376864378621269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мир'!$C$6</c:f>
              <c:strCache>
                <c:ptCount val="1"/>
                <c:pt idx="0">
                  <c:v>Птица, млн. тонн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мир'!$D$2:$O$2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2016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мир'!$D$6:$O$6</c:f>
              <c:numCache>
                <c:formatCode>General</c:formatCode>
                <c:ptCount val="12"/>
                <c:pt idx="0">
                  <c:v>8.5</c:v>
                </c:pt>
                <c:pt idx="1">
                  <c:v>8.9</c:v>
                </c:pt>
                <c:pt idx="2">
                  <c:v>15.1</c:v>
                </c:pt>
                <c:pt idx="3">
                  <c:v>25.9</c:v>
                </c:pt>
                <c:pt idx="4">
                  <c:v>41</c:v>
                </c:pt>
                <c:pt idx="5">
                  <c:v>69.2</c:v>
                </c:pt>
                <c:pt idx="6">
                  <c:v>99.05</c:v>
                </c:pt>
                <c:pt idx="7">
                  <c:v>116.2</c:v>
                </c:pt>
                <c:pt idx="8">
                  <c:v>124.961</c:v>
                </c:pt>
                <c:pt idx="9">
                  <c:v>158.23599999999999</c:v>
                </c:pt>
                <c:pt idx="10">
                  <c:v>191.756</c:v>
                </c:pt>
                <c:pt idx="11">
                  <c:v>220.358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8D-4008-8855-3E7007957EA8}"/>
            </c:ext>
          </c:extLst>
        </c:ser>
        <c:ser>
          <c:idx val="0"/>
          <c:order val="1"/>
          <c:tx>
            <c:str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мир'!$C$4</c:f>
              <c:strCache>
                <c:ptCount val="1"/>
                <c:pt idx="0">
                  <c:v>Говядина, млн. тонн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38116100766706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8D-4008-8855-3E7007957EA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207740051113802E-3"/>
                  <c:y val="4.4476204267649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8D-4008-8855-3E7007957EA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415480102227101E-3"/>
                  <c:y val="8.8952408535297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8D-4008-8855-3E7007957EA8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3811610076670299E-3"/>
                  <c:y val="1.111905106691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8D-4008-8855-3E7007957EA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3811610076670898E-3"/>
                  <c:y val="1.11190510669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28D-4008-8855-3E7007957EA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603870025556799E-3"/>
                  <c:y val="2.4461912347207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28D-4008-8855-3E7007957EA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603870025556799E-3"/>
                  <c:y val="3.335715320073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28D-4008-8855-3E7007957EA8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7093809697255E-16"/>
                  <c:y val="-1.3342861280294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28D-4008-8855-3E7007957EA8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мир'!$D$2:$O$2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2016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мир'!$D$4:$O$4</c:f>
              <c:numCache>
                <c:formatCode>General</c:formatCode>
                <c:ptCount val="12"/>
                <c:pt idx="0">
                  <c:v>20.7</c:v>
                </c:pt>
                <c:pt idx="1">
                  <c:v>27.7</c:v>
                </c:pt>
                <c:pt idx="2">
                  <c:v>38.4</c:v>
                </c:pt>
                <c:pt idx="3">
                  <c:v>45.6</c:v>
                </c:pt>
                <c:pt idx="4">
                  <c:v>53.3</c:v>
                </c:pt>
                <c:pt idx="5">
                  <c:v>57</c:v>
                </c:pt>
                <c:pt idx="6">
                  <c:v>67.775999999999982</c:v>
                </c:pt>
                <c:pt idx="7">
                  <c:v>68.400000000000006</c:v>
                </c:pt>
                <c:pt idx="8">
                  <c:v>69.088999999999999</c:v>
                </c:pt>
                <c:pt idx="9">
                  <c:v>76.09</c:v>
                </c:pt>
                <c:pt idx="10">
                  <c:v>82.8</c:v>
                </c:pt>
                <c:pt idx="11">
                  <c:v>88.8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8D-4008-8855-3E7007957EA8}"/>
            </c:ext>
          </c:extLst>
        </c:ser>
        <c:ser>
          <c:idx val="1"/>
          <c:order val="2"/>
          <c:tx>
            <c:str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мир'!$C$5</c:f>
              <c:strCache>
                <c:ptCount val="1"/>
                <c:pt idx="0">
                  <c:v>Свинина, млн. тонн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мир'!$D$2:$O$2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2016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мир'!$D$5:$O$5</c:f>
              <c:numCache>
                <c:formatCode>General</c:formatCode>
                <c:ptCount val="12"/>
                <c:pt idx="0">
                  <c:v>16.5</c:v>
                </c:pt>
                <c:pt idx="1">
                  <c:v>24.7</c:v>
                </c:pt>
                <c:pt idx="2">
                  <c:v>35.799999999999997</c:v>
                </c:pt>
                <c:pt idx="3">
                  <c:v>52.7</c:v>
                </c:pt>
                <c:pt idx="4">
                  <c:v>69.900000000000006</c:v>
                </c:pt>
                <c:pt idx="5">
                  <c:v>91</c:v>
                </c:pt>
                <c:pt idx="6">
                  <c:v>109.37</c:v>
                </c:pt>
                <c:pt idx="7">
                  <c:v>116.4</c:v>
                </c:pt>
                <c:pt idx="8">
                  <c:v>123.74</c:v>
                </c:pt>
                <c:pt idx="9">
                  <c:v>143.60599999999999</c:v>
                </c:pt>
                <c:pt idx="10">
                  <c:v>160.84200000000001</c:v>
                </c:pt>
                <c:pt idx="11">
                  <c:v>174.18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28D-4008-8855-3E7007957EA8}"/>
            </c:ext>
          </c:extLst>
        </c:ser>
        <c:ser>
          <c:idx val="3"/>
          <c:order val="3"/>
          <c:tx>
            <c:str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мир'!$C$7</c:f>
              <c:strCache>
                <c:ptCount val="1"/>
                <c:pt idx="0">
                  <c:v>Баранина, козлятина, млн. тонн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мир'!$D$2:$O$2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2016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мир'!$D$7:$O$7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4.9000000000000004</c:v>
                </c:pt>
                <c:pt idx="2">
                  <c:v>5.5</c:v>
                </c:pt>
                <c:pt idx="3">
                  <c:v>5.6</c:v>
                </c:pt>
                <c:pt idx="4">
                  <c:v>7.1</c:v>
                </c:pt>
                <c:pt idx="5">
                  <c:v>7.6</c:v>
                </c:pt>
                <c:pt idx="6">
                  <c:v>13.46</c:v>
                </c:pt>
                <c:pt idx="7">
                  <c:v>14.1</c:v>
                </c:pt>
                <c:pt idx="8">
                  <c:v>14</c:v>
                </c:pt>
                <c:pt idx="9">
                  <c:v>15.058</c:v>
                </c:pt>
                <c:pt idx="10">
                  <c:v>16.257999999999999</c:v>
                </c:pt>
                <c:pt idx="11">
                  <c:v>17.260000000000002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28D-4008-8855-3E7007957E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392910656"/>
        <c:axId val="392905952"/>
      </c:barChart>
      <c:lineChart>
        <c:grouping val="standard"/>
        <c:varyColors val="0"/>
        <c:ser>
          <c:idx val="4"/>
          <c:order val="4"/>
          <c:tx>
            <c:str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мир'!$C$21</c:f>
              <c:strCache>
                <c:ptCount val="1"/>
                <c:pt idx="0">
                  <c:v>Потребление на душу мяса всего, кг</c:v>
                </c:pt>
              </c:strCache>
            </c:strRef>
          </c:tx>
          <c:spPr>
            <a:ln w="25400" cap="rnd" cmpd="sng" algn="ctr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B0F0"/>
              </a:solidFill>
              <a:ln w="12700" cap="flat" cmpd="sng" algn="ctr">
                <a:solidFill>
                  <a:srgbClr val="00B0F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мир'!$D$2:$O$2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2016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мир'!$D$21:$O$21</c:f>
              <c:numCache>
                <c:formatCode>General</c:formatCode>
                <c:ptCount val="12"/>
                <c:pt idx="0">
                  <c:v>21.757877701669329</c:v>
                </c:pt>
                <c:pt idx="1">
                  <c:v>23.564649715784501</c:v>
                </c:pt>
                <c:pt idx="2">
                  <c:v>27.027963922272129</c:v>
                </c:pt>
                <c:pt idx="3">
                  <c:v>30.396768020796099</c:v>
                </c:pt>
                <c:pt idx="4">
                  <c:v>33.494231031920577</c:v>
                </c:pt>
                <c:pt idx="5">
                  <c:v>37.854696280306563</c:v>
                </c:pt>
                <c:pt idx="6">
                  <c:v>43.272151389106682</c:v>
                </c:pt>
                <c:pt idx="7">
                  <c:v>44.028006589785839</c:v>
                </c:pt>
                <c:pt idx="8">
                  <c:v>44.064785788923722</c:v>
                </c:pt>
                <c:pt idx="9">
                  <c:v>47.87201057565197</c:v>
                </c:pt>
                <c:pt idx="10">
                  <c:v>51.4702501690331</c:v>
                </c:pt>
                <c:pt idx="11">
                  <c:v>54.313346228239851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28D-4008-8855-3E7007957EA8}"/>
            </c:ext>
          </c:extLst>
        </c:ser>
        <c:ser>
          <c:idx val="5"/>
          <c:order val="5"/>
          <c:tx>
            <c:str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мир'!$C$22</c:f>
              <c:strCache>
                <c:ptCount val="1"/>
                <c:pt idx="0">
                  <c:v>Потребление на душу мяса птицы, кг</c:v>
                </c:pt>
              </c:strCache>
            </c:strRef>
          </c:tx>
          <c:spPr>
            <a:ln w="3492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мир'!$D$2:$O$2</c:f>
              <c:numCache>
                <c:formatCode>General</c:formatCode>
                <c:ptCount val="12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2016</c:v>
                </c:pt>
                <c:pt idx="8">
                  <c:v>2020</c:v>
                </c:pt>
                <c:pt idx="9">
                  <c:v>2030</c:v>
                </c:pt>
                <c:pt idx="10">
                  <c:v>2040</c:v>
                </c:pt>
                <c:pt idx="11">
                  <c:v>2050</c:v>
                </c:pt>
              </c:numCache>
            </c:numRef>
          </c:cat>
          <c:val>
            <c:numRef>
              <c:f>'\\nas\Obmen\проект Алель 100 000\Официальные стат. данные\Аналитика\[План 2011-2016 с анализом рынка мяса птицы в мире с измен статданных производства животновод.xlsx]Потребление мир'!$D$22:$O$22</c:f>
              <c:numCache>
                <c:formatCode>General</c:formatCode>
                <c:ptCount val="12"/>
                <c:pt idx="0">
                  <c:v>3.374853293142138</c:v>
                </c:pt>
                <c:pt idx="1">
                  <c:v>2.945581214473064</c:v>
                </c:pt>
                <c:pt idx="2">
                  <c:v>4.0894013549730399</c:v>
                </c:pt>
                <c:pt idx="3">
                  <c:v>5.8403285737286241</c:v>
                </c:pt>
                <c:pt idx="4">
                  <c:v>7.7893560539350206</c:v>
                </c:pt>
                <c:pt idx="5">
                  <c:v>11.39923839250312</c:v>
                </c:pt>
                <c:pt idx="6">
                  <c:v>14.47480849923344</c:v>
                </c:pt>
                <c:pt idx="7">
                  <c:v>15.952773201537619</c:v>
                </c:pt>
                <c:pt idx="8">
                  <c:v>16.321969696969699</c:v>
                </c:pt>
                <c:pt idx="9">
                  <c:v>19.016464367263548</c:v>
                </c:pt>
                <c:pt idx="10">
                  <c:v>21.608744647284201</c:v>
                </c:pt>
                <c:pt idx="11">
                  <c:v>23.67913174296153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228D-4008-8855-3E7007957E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2901248"/>
        <c:axId val="392901640"/>
      </c:lineChart>
      <c:catAx>
        <c:axId val="39291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905952"/>
        <c:crosses val="autoZero"/>
        <c:auto val="1"/>
        <c:lblAlgn val="ctr"/>
        <c:lblOffset val="100"/>
        <c:noMultiLvlLbl val="0"/>
      </c:catAx>
      <c:valAx>
        <c:axId val="392905952"/>
        <c:scaling>
          <c:orientation val="minMax"/>
          <c:max val="5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910656"/>
        <c:crosses val="autoZero"/>
        <c:crossBetween val="between"/>
        <c:majorUnit val="50"/>
      </c:valAx>
      <c:valAx>
        <c:axId val="392901640"/>
        <c:scaling>
          <c:orientation val="minMax"/>
          <c:max val="5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Потребление мяса килограмм на душу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901248"/>
        <c:crosses val="max"/>
        <c:crossBetween val="between"/>
      </c:valAx>
      <c:catAx>
        <c:axId val="39290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901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912414701525856E-3"/>
          <c:y val="0.85600004995262713"/>
          <c:w val="0.97324701792193324"/>
          <c:h val="0.12730525623232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800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431290779683298E-2"/>
          <c:y val="4.2145593869731802E-2"/>
          <c:w val="0.95915431490132042"/>
          <c:h val="0.804830824389528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'Свод и Динамика 21-26(мясо)'!$F$100</c:f>
              <c:strCache>
                <c:ptCount val="1"/>
                <c:pt idx="0">
                  <c:v>Собственное 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75-446D-9CE8-09C9F0527A6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778B985-41E6-4D8C-A0FE-EEE3F2074201}" type="CELLRANGE">
                      <a:rPr lang="en-US" baseline="0"/>
                      <a:pPr>
                        <a:defRPr sz="105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r>
                      <a:rPr lang="en-US" baseline="0"/>
                      <a:t>; </a:t>
                    </a:r>
                    <a:fld id="{218D99D5-415A-4539-A902-0D9595B9C4CD}" type="VALUE">
                      <a:rPr lang="en-US" baseline="0"/>
                      <a:pPr>
                        <a:defRPr sz="1050" b="1" i="0" u="none" strike="noStrike" kern="12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75-446D-9CE8-09C9F0527A6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75-446D-9CE8-09C9F0527A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'Свод и Динамика 21-26(мясо)'!$G$100:$H$100</c:f>
              <c:numCache>
                <c:formatCode>#,##0</c:formatCode>
                <c:ptCount val="2"/>
                <c:pt idx="0">
                  <c:v>235.26883000000001</c:v>
                </c:pt>
                <c:pt idx="1">
                  <c:v>235.26883000000001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75-446D-9CE8-09C9F0527A61}"/>
            </c:ext>
            <c:ext xmlns:c15="http://schemas.microsoft.com/office/drawing/2012/chart" uri="{02D57815-91ED-43cb-92C2-25804820EDAC}">
              <c15:datalabelsRange>
                <c15:f>'Свод и Динамика 21-26(мясо)'!$G$104:$H$104</c15:f>
                <c15:dlblRangeCache>
                  <c:ptCount val="2"/>
                  <c:pt idx="0">
                    <c:v>60%</c:v>
                  </c:pt>
                  <c:pt idx="1">
                    <c:v>60%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'Свод и Динамика 21-26(мясо)'!$F$101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75-446D-9CE8-09C9F0527A61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875-446D-9CE8-09C9F0527A6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FEFBF031-CAEE-429C-A3A3-386F1DDE1457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; </a:t>
                    </a:r>
                    <a:fld id="{70BC6D5B-EDD3-4EB5-8A1A-16F2F624BA23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'Свод и Динамика 21-26(мясо)'!$G$101:$H$101</c:f>
              <c:numCache>
                <c:formatCode>#,##0</c:formatCode>
                <c:ptCount val="2"/>
                <c:pt idx="0">
                  <c:v>160</c:v>
                </c:pt>
                <c:pt idx="1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875-446D-9CE8-09C9F0527A61}"/>
            </c:ext>
            <c:ext xmlns:c15="http://schemas.microsoft.com/office/drawing/2012/chart" uri="{02D57815-91ED-43cb-92C2-25804820EDAC}">
              <c15:datalabelsRange>
                <c15:f>'Свод и Динамика 21-26(мясо)'!$G$105:$H$105</c15:f>
                <c15:dlblRangeCache>
                  <c:ptCount val="2"/>
                  <c:pt idx="0">
                    <c:v>40%</c:v>
                  </c:pt>
                  <c:pt idx="1">
                    <c:v>40%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223011520"/>
        <c:axId val="353609168"/>
      </c:barChart>
      <c:catAx>
        <c:axId val="223011520"/>
        <c:scaling>
          <c:orientation val="minMax"/>
        </c:scaling>
        <c:delete val="1"/>
        <c:axPos val="b"/>
        <c:majorTickMark val="none"/>
        <c:minorTickMark val="none"/>
        <c:tickLblPos val="nextTo"/>
        <c:crossAx val="353609168"/>
        <c:crosses val="autoZero"/>
        <c:auto val="1"/>
        <c:lblAlgn val="ctr"/>
        <c:lblOffset val="100"/>
        <c:noMultiLvlLbl val="0"/>
      </c:catAx>
      <c:valAx>
        <c:axId val="353609168"/>
        <c:scaling>
          <c:orientation val="minMax"/>
          <c:max val="4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230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30614168920835"/>
          <c:y val="0.85495208571293024"/>
          <c:w val="0.83354121887749222"/>
          <c:h val="0.12912731711362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55E-2"/>
          <c:y val="5.0925925925925923E-2"/>
          <c:w val="0.96944407575935909"/>
          <c:h val="0.89814814814814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'Свод и Динамика 21-26(мясо)'!$I$99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B9-4069-AFA0-263097DC2983}"/>
            </c:ext>
          </c:extLst>
        </c:ser>
        <c:ser>
          <c:idx val="1"/>
          <c:order val="1"/>
          <c:tx>
            <c:strRef>
              <c:f>'Свод и Динамика 21-26(мясо)'!$I$100</c:f>
              <c:strCache>
                <c:ptCount val="1"/>
                <c:pt idx="0">
                  <c:v>5 047 832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B9-4069-AFA0-263097DC2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3611520"/>
        <c:axId val="353609952"/>
      </c:barChart>
      <c:catAx>
        <c:axId val="353611520"/>
        <c:scaling>
          <c:orientation val="minMax"/>
        </c:scaling>
        <c:delete val="1"/>
        <c:axPos val="b"/>
        <c:majorTickMark val="none"/>
        <c:minorTickMark val="none"/>
        <c:tickLblPos val="nextTo"/>
        <c:crossAx val="353609952"/>
        <c:crosses val="autoZero"/>
        <c:auto val="1"/>
        <c:lblAlgn val="ctr"/>
        <c:lblOffset val="100"/>
        <c:noMultiLvlLbl val="0"/>
      </c:catAx>
      <c:valAx>
        <c:axId val="3536099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361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5T15:13:55.268" idx="2">
    <p:pos x="4616" y="2300"/>
    <p:text>предложение ТРА - вывести в ключевые проблемы отдельно</p:text>
    <p:extLst>
      <p:ext uri="{C676402C-5697-4E1C-873F-D02D1690AC5C}">
        <p15:threadingInfo xmlns:p15="http://schemas.microsoft.com/office/powerpoint/2012/main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5T15:23:24.429" idx="3">
    <p:pos x="3242" y="3560"/>
    <p:text>описание- борьбы - запрет тлт иные меры</p:text>
    <p:extLst>
      <p:ext uri="{C676402C-5697-4E1C-873F-D02D1690AC5C}">
        <p15:threadingInfo xmlns:p15="http://schemas.microsoft.com/office/powerpoint/2012/main" timeZoneBias="-3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6118D-65D2-4835-AE50-FC13F79F189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4FAD9E7-AACC-4F63-9CF4-04807FD9CE9E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Отраслевая программа развития птицеводства в Казахстане на 2022-2026 годы</a:t>
          </a:r>
        </a:p>
      </dgm:t>
    </dgm:pt>
    <dgm:pt modelId="{FCA8E4CE-B232-4A7D-B6E2-454972D8E688}" type="parTrans" cxnId="{0DE7ECEE-E116-4052-8261-A12C67BBFF89}">
      <dgm:prSet/>
      <dgm:spPr/>
      <dgm:t>
        <a:bodyPr/>
        <a:lstStyle/>
        <a:p>
          <a:endParaRPr lang="ru-RU"/>
        </a:p>
      </dgm:t>
    </dgm:pt>
    <dgm:pt modelId="{AC56411A-959D-4A3F-830A-7E69098B1B93}" type="sibTrans" cxnId="{0DE7ECEE-E116-4052-8261-A12C67BBFF89}">
      <dgm:prSet/>
      <dgm:spPr/>
      <dgm:t>
        <a:bodyPr/>
        <a:lstStyle/>
        <a:p>
          <a:endParaRPr lang="ru-RU"/>
        </a:p>
      </dgm:t>
    </dgm:pt>
    <dgm:pt modelId="{9BB008CF-0901-4884-A6EE-9EC825768DEE}" type="pres">
      <dgm:prSet presAssocID="{F586118D-65D2-4835-AE50-FC13F79F189C}" presName="linearFlow" presStyleCnt="0">
        <dgm:presLayoutVars>
          <dgm:dir/>
          <dgm:resizeHandles val="exact"/>
        </dgm:presLayoutVars>
      </dgm:prSet>
      <dgm:spPr/>
    </dgm:pt>
    <dgm:pt modelId="{4A078B36-CCD3-434D-A4E2-7C6B2D4897E3}" type="pres">
      <dgm:prSet presAssocID="{54FAD9E7-AACC-4F63-9CF4-04807FD9CE9E}" presName="composite" presStyleCnt="0"/>
      <dgm:spPr/>
    </dgm:pt>
    <dgm:pt modelId="{C8C108A5-97DF-4DDE-86A9-65C21F3AD14F}" type="pres">
      <dgm:prSet presAssocID="{54FAD9E7-AACC-4F63-9CF4-04807FD9CE9E}" presName="imgShp" presStyleLbl="fgImgPlace1" presStyleIdx="0" presStyleCnt="1" custScaleX="103550" custScaleY="100098" custLinFactNeighborX="-51496" custLinFactNeighborY="39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6CA4E5-2565-45E8-B0D5-F085AD3C6412}" type="pres">
      <dgm:prSet presAssocID="{54FAD9E7-AACC-4F63-9CF4-04807FD9CE9E}" presName="txShp" presStyleLbl="node1" presStyleIdx="0" presStyleCnt="1" custScaleX="144732" custLinFactNeighborX="10090" custLinFactNeighborY="544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F1D13884-6BED-4B67-8DA4-97D6D51E6FE4}" type="presOf" srcId="{F586118D-65D2-4835-AE50-FC13F79F189C}" destId="{9BB008CF-0901-4884-A6EE-9EC825768DEE}" srcOrd="0" destOrd="0" presId="urn:microsoft.com/office/officeart/2005/8/layout/vList3"/>
    <dgm:cxn modelId="{464C720B-698B-4BDF-94FA-198FF3121161}" type="presOf" srcId="{54FAD9E7-AACC-4F63-9CF4-04807FD9CE9E}" destId="{876CA4E5-2565-45E8-B0D5-F085AD3C6412}" srcOrd="0" destOrd="0" presId="urn:microsoft.com/office/officeart/2005/8/layout/vList3"/>
    <dgm:cxn modelId="{0DE7ECEE-E116-4052-8261-A12C67BBFF89}" srcId="{F586118D-65D2-4835-AE50-FC13F79F189C}" destId="{54FAD9E7-AACC-4F63-9CF4-04807FD9CE9E}" srcOrd="0" destOrd="0" parTransId="{FCA8E4CE-B232-4A7D-B6E2-454972D8E688}" sibTransId="{AC56411A-959D-4A3F-830A-7E69098B1B93}"/>
    <dgm:cxn modelId="{41961F2A-99D0-4F8B-B406-279247F952B2}" type="presParOf" srcId="{9BB008CF-0901-4884-A6EE-9EC825768DEE}" destId="{4A078B36-CCD3-434D-A4E2-7C6B2D4897E3}" srcOrd="0" destOrd="0" presId="urn:microsoft.com/office/officeart/2005/8/layout/vList3"/>
    <dgm:cxn modelId="{2C921285-3EA0-473B-9B6B-8E1E0A3658AF}" type="presParOf" srcId="{4A078B36-CCD3-434D-A4E2-7C6B2D4897E3}" destId="{C8C108A5-97DF-4DDE-86A9-65C21F3AD14F}" srcOrd="0" destOrd="0" presId="urn:microsoft.com/office/officeart/2005/8/layout/vList3"/>
    <dgm:cxn modelId="{5A9442DC-78B7-4EDB-B717-CAEDEDB1CB14}" type="presParOf" srcId="{4A078B36-CCD3-434D-A4E2-7C6B2D4897E3}" destId="{876CA4E5-2565-45E8-B0D5-F085AD3C64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CA4E5-2565-45E8-B0D5-F085AD3C6412}">
      <dsp:nvSpPr>
        <dsp:cNvPr id="0" name=""/>
        <dsp:cNvSpPr/>
      </dsp:nvSpPr>
      <dsp:spPr>
        <a:xfrm rot="10800000">
          <a:off x="423377" y="3649"/>
          <a:ext cx="10856992" cy="1864834"/>
        </a:xfrm>
        <a:prstGeom prst="homePlat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34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Отраслевая программа развития птицеводства в Казахстане на 2022-2026 годы</a:t>
          </a:r>
        </a:p>
      </dsp:txBody>
      <dsp:txXfrm rot="10800000">
        <a:off x="889585" y="3649"/>
        <a:ext cx="10390784" cy="1864834"/>
      </dsp:txXfrm>
    </dsp:sp>
    <dsp:sp modelId="{C8C108A5-97DF-4DDE-86A9-65C21F3AD14F}">
      <dsp:nvSpPr>
        <dsp:cNvPr id="0" name=""/>
        <dsp:cNvSpPr/>
      </dsp:nvSpPr>
      <dsp:spPr>
        <a:xfrm>
          <a:off x="0" y="1821"/>
          <a:ext cx="1931036" cy="18666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0F84-5F6F-438C-A8EB-B0EEDCDC184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5E243-0D19-431C-98A2-0640781C2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5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62D-1CAF-478C-B294-521A1A075588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6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4857-31BC-4D8A-8DAC-11B9E483F5B0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0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65-08BC-48E0-B273-A32176C452F9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6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B43E3-9A0A-4110-A356-F113FC24315A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64D0B-0254-4A0C-9EA1-79C876C6E345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8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325FE-8CC0-4DDC-9B17-80FD75021DFF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40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3C7282-D711-4855-BA8D-5E8D4A5FC70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42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C6CA9-7B5C-4919-99FB-33A7C6B40EB1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0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DC7E-FDF2-4C73-8E9F-03AA40991CFB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98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E1970-5388-4B55-9DBA-AF91B023C8E0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52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8FB4F-37C9-41B2-852D-F165D70996D9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DA95-054E-4DB1-B99C-C981D266CF05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86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240C2-8927-4860-BF9F-5895424B1BF1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14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E7269-B879-4425-B15F-C6EBF5AFB74A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130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7C7AA-B581-4734-9421-C78899288A26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216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E0F9D-A62E-4EB5-90B6-0EC1A2FEA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D41B48-AAEC-46AD-825D-F306F2DCE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54C6A1-16C7-411F-9E3B-BB32A63A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39D49B-E8DC-4064-A7A3-F44528D3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41F7F6-DAB2-4F20-9662-261C43C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13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A51C6-1EA1-43E3-9A2B-F2F39CD5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99561B-CBD7-412A-8ECD-995B1F819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DDEA2B-C32F-4866-B45C-66343F60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882B08-EB93-4F93-8E83-94A17E77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C57A3F-7581-4E66-BE6C-09D95FCB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96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224D1-4104-4694-A780-DBD64AB1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659363-3372-483D-B931-F67E9064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C9634C-40EB-4A98-A14B-B3C6023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4A76AD-769D-45A1-BC68-AB21CDBA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9F1FD8-FF49-4015-A23A-3335F959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7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0C4701-DE73-42EC-A5CD-4C270F4D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E33EA1-4F8B-40DF-8701-0E38D6209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E4118F-54AE-4B8E-BB2D-5E3742887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1BD803-EFFD-4636-9422-D0F01A3A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5B23E4-70B3-4742-8F2E-124FE797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B69477-35A5-4B8C-A219-93F218B9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85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8257A-BC99-4560-8D4C-36F967D0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2A3B4A-B149-46E0-906D-7CB7C5D64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4913D2-CEE9-452D-B15B-3A0558AD8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99CE88-E01C-4EFC-A848-5B0DD8DD3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58DEB9-50C3-4D5A-B99D-291C238EA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B87091D-757D-43CD-88D2-7D040252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30CF37-6358-48C6-BD28-0CC017D9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558E3AE-20A2-43A1-BE3C-B834238B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13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C63428-6EEA-4DB1-8A87-0208851C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2A0932C-C117-4B4F-81E0-09560157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F937B94-EAB9-4502-B905-1889C390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ECBFA0-59EF-4B7F-982E-0F2A6B61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10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47AE69-5824-42FD-8A9A-C0621C7A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9F75CA2-B933-4EAD-9C6D-C30B0311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CB3572-94EE-4E60-A5A8-ACC87D62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870D-7FA8-472B-BEDE-93DB16807189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71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E9EEBA-B184-4EC8-8221-6592CD86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A4D234-D7C8-4510-8339-BFC14A56E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094F0A-55A0-4FF1-96F1-8061BB4F3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DB1C2D-F9E1-43AE-8D6D-0E82837F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7BBF11-8030-4435-A438-F0B3BF2C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45264E-C090-49C5-87B3-3109669B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28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5B4036-A51E-4F23-8BBB-5A56C6A2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5C3CC0E-AE08-4210-BD82-C7EF22BD9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F15A35-94CB-4DE6-81BF-6A4C84BF2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791101-3746-499D-999F-0032EEA4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D97FFC-6B10-496C-92A2-D0839E1A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DA264E-AEDC-49A2-881F-65DF5937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39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ED06CD-A592-41A4-8F10-E55C8D05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2BD0E4-1D70-459A-974E-70E97D73F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3087F9-19DF-4437-B353-51138FAB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DD97A7-4249-4F59-8646-7BB2FF76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A3414D-1061-4972-9C3B-5604DA36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42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7295D58-EB7D-4C66-B83D-B6F697C10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2AA6A5-E6D9-4083-932F-046AED797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8C088E-282E-4F4B-A253-5AFF2735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38F166-3516-496A-A4D1-0EB7FB4C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05E25D-5227-47DC-A1C1-5B298F9E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3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F903-9393-4D8D-BAD8-4EC9D8A14A6E}" type="datetime1">
              <a:rPr lang="ru-RU" smtClean="0"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6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D0FB-C5F7-476C-8499-5CA4756A05FD}" type="datetime1">
              <a:rPr lang="ru-RU" smtClean="0"/>
              <a:t>30.05.2022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0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169A-6303-4503-9215-C16BA81FBF13}" type="datetime1">
              <a:rPr lang="ru-RU" smtClean="0"/>
              <a:t>30.05.2022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3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0158-9D9B-4117-A970-5604FFB9DFB2}" type="datetime1">
              <a:rPr lang="ru-RU" smtClean="0"/>
              <a:t>30.05.2022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9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210-AACA-40AF-96AD-89F0B7C7960F}" type="datetime1">
              <a:rPr lang="ru-RU" smtClean="0"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3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AD0E-273A-428C-B758-C264CCB4F491}" type="datetime1">
              <a:rPr lang="ru-RU" smtClean="0"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1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C7295E-9DAF-408B-8911-BF6ABC7F524E}" type="datetime1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6C4E-0524-4843-BBBA-6A82939E4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1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ECBE8C-774C-43B2-963A-32D68B9FDF42}" type="datetime1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30.05.2022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 программы развития птицеводства на 2022-2026 годы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3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7A03F5-457E-4691-9C80-652AE903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0CF4AB-C666-492B-86CC-63E68B830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6FFFEF-71B7-4A4F-B610-43CCAD517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90E4-3460-4A60-A715-FC6F7002BA31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23DE51-93C0-4976-90AA-8E0A3E277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257EE3-B7A1-498C-B855-45DB9EF5E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6EA36-6EA3-4B7B-B0BC-7FBEC63D7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omments" Target="../comments/commen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02939592"/>
              </p:ext>
            </p:extLst>
          </p:nvPr>
        </p:nvGraphicFramePr>
        <p:xfrm>
          <a:off x="182882" y="1730928"/>
          <a:ext cx="11280370" cy="186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1980623" y="3274219"/>
            <a:ext cx="7886700" cy="1064722"/>
          </a:xfrm>
        </p:spPr>
        <p:txBody>
          <a:bodyPr>
            <a:normAutofit/>
          </a:bodyPr>
          <a:lstStyle/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144" y="3042261"/>
            <a:ext cx="2718041" cy="2593360"/>
          </a:xfrm>
          <a:prstGeom prst="rect">
            <a:avLst/>
          </a:prstGeom>
          <a:effectLst/>
        </p:spPr>
      </p:pic>
      <p:sp>
        <p:nvSpPr>
          <p:cNvPr id="6" name="Текст 15"/>
          <p:cNvSpPr txBox="1">
            <a:spLocks/>
          </p:cNvSpPr>
          <p:nvPr/>
        </p:nvSpPr>
        <p:spPr>
          <a:xfrm>
            <a:off x="3576552" y="500750"/>
            <a:ext cx="7886700" cy="52370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7" name="Текст 15"/>
          <p:cNvSpPr txBox="1">
            <a:spLocks/>
          </p:cNvSpPr>
          <p:nvPr/>
        </p:nvSpPr>
        <p:spPr>
          <a:xfrm>
            <a:off x="3576552" y="5523828"/>
            <a:ext cx="7886700" cy="5485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2021</a:t>
            </a:r>
            <a:endParaRPr lang="ru-RU" sz="1400" dirty="0"/>
          </a:p>
        </p:txBody>
      </p:sp>
      <p:sp>
        <p:nvSpPr>
          <p:cNvPr id="8" name="Текст 15">
            <a:extLst>
              <a:ext uri="{FF2B5EF4-FFF2-40B4-BE49-F238E27FC236}">
                <a16:creationId xmlns:a16="http://schemas.microsoft.com/office/drawing/2014/main" xmlns="" id="{2EA17617-0B6C-45FD-8E59-396231A94D2D}"/>
              </a:ext>
            </a:extLst>
          </p:cNvPr>
          <p:cNvSpPr txBox="1">
            <a:spLocks/>
          </p:cNvSpPr>
          <p:nvPr/>
        </p:nvSpPr>
        <p:spPr>
          <a:xfrm>
            <a:off x="3474027" y="5771998"/>
            <a:ext cx="7886700" cy="5485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Союзом птицеводов Казахстана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946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Trebuchet MS" panose="020B0603020202020204" pitchFamily="34" charset="0"/>
              </a:rPr>
              <a:t>Анализ текущей ситуации в птицеводстве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2203" y="317807"/>
            <a:ext cx="7539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мяса птицы и яйца в 2020 году по регионам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798" y="6257309"/>
            <a:ext cx="4012707" cy="23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Комитет по статистике МНЭ РК, СПК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28630" t="90676" r="26381" b="5068"/>
          <a:stretch/>
        </p:blipFill>
        <p:spPr>
          <a:xfrm>
            <a:off x="2451997" y="4284283"/>
            <a:ext cx="3679150" cy="3028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CE6511-7819-4219-9AF3-035468F46199}"/>
              </a:ext>
            </a:extLst>
          </p:cNvPr>
          <p:cNvSpPr txBox="1"/>
          <p:nvPr/>
        </p:nvSpPr>
        <p:spPr>
          <a:xfrm>
            <a:off x="339548" y="647432"/>
            <a:ext cx="378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 птицы, производство в 2020 г.  235 тыс. тонн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F77A0B-6FBB-4C43-8E32-8B30CFB93961}"/>
              </a:ext>
            </a:extLst>
          </p:cNvPr>
          <p:cNvSpPr txBox="1"/>
          <p:nvPr/>
        </p:nvSpPr>
        <p:spPr>
          <a:xfrm>
            <a:off x="4347753" y="660727"/>
            <a:ext cx="396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Пищевое яйцо, производство в 2020 г. 5 048 млн.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xmlns="" id="{015FFED5-CE4F-4FD0-A257-E5B505B60C7B}"/>
              </a:ext>
            </a:extLst>
          </p:cNvPr>
          <p:cNvSpPr txBox="1"/>
          <p:nvPr/>
        </p:nvSpPr>
        <p:spPr>
          <a:xfrm rot="4899121">
            <a:off x="12725400" y="21750338"/>
            <a:ext cx="1765300" cy="3032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ЗКО;</a:t>
            </a:r>
            <a:r>
              <a:rPr lang="ru-RU" sz="11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3%</a:t>
            </a:r>
            <a:endParaRPr lang="ru-RU" sz="11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1">
            <a:extLst>
              <a:ext uri="{FF2B5EF4-FFF2-40B4-BE49-F238E27FC236}">
                <a16:creationId xmlns:a16="http://schemas.microsoft.com/office/drawing/2014/main" xmlns="" id="{015FFED5-CE4F-4FD0-A257-E5B505B60C7B}"/>
              </a:ext>
            </a:extLst>
          </p:cNvPr>
          <p:cNvSpPr txBox="1"/>
          <p:nvPr/>
        </p:nvSpPr>
        <p:spPr>
          <a:xfrm rot="2115647">
            <a:off x="5077477" y="2867096"/>
            <a:ext cx="1393709" cy="3035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30%; 1 518</a:t>
            </a:r>
          </a:p>
        </p:txBody>
      </p:sp>
      <p:sp>
        <p:nvSpPr>
          <p:cNvPr id="70" name="TextBox 1">
            <a:extLst>
              <a:ext uri="{FF2B5EF4-FFF2-40B4-BE49-F238E27FC236}">
                <a16:creationId xmlns:a16="http://schemas.microsoft.com/office/drawing/2014/main" xmlns="" id="{015FFED5-CE4F-4FD0-A257-E5B505B60C7B}"/>
              </a:ext>
            </a:extLst>
          </p:cNvPr>
          <p:cNvSpPr txBox="1"/>
          <p:nvPr/>
        </p:nvSpPr>
        <p:spPr>
          <a:xfrm rot="17754263">
            <a:off x="4607277" y="1254229"/>
            <a:ext cx="1160923" cy="3035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 477</a:t>
            </a: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xmlns="" id="{015FFED5-CE4F-4FD0-A257-E5B505B60C7B}"/>
              </a:ext>
            </a:extLst>
          </p:cNvPr>
          <p:cNvSpPr txBox="1"/>
          <p:nvPr/>
        </p:nvSpPr>
        <p:spPr>
          <a:xfrm>
            <a:off x="5880842" y="763757"/>
            <a:ext cx="481853" cy="3218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88" name="Диаграмма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141027"/>
              </p:ext>
            </p:extLst>
          </p:nvPr>
        </p:nvGraphicFramePr>
        <p:xfrm>
          <a:off x="9233899" y="1170619"/>
          <a:ext cx="1784102" cy="438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9" name="Диаграмма 88"/>
          <p:cNvGraphicFramePr>
            <a:graphicFrameLocks/>
          </p:cNvGraphicFramePr>
          <p:nvPr>
            <p:extLst/>
          </p:nvPr>
        </p:nvGraphicFramePr>
        <p:xfrm>
          <a:off x="10556067" y="461702"/>
          <a:ext cx="1394234" cy="474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0" name="TextBox 3"/>
          <p:cNvSpPr txBox="1">
            <a:spLocks noChangeArrowheads="1"/>
          </p:cNvSpPr>
          <p:nvPr/>
        </p:nvSpPr>
        <p:spPr bwMode="auto">
          <a:xfrm>
            <a:off x="9279493" y="641989"/>
            <a:ext cx="26759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самообеспеченности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11378353" y="2974174"/>
            <a:ext cx="6364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</a:t>
            </a:r>
            <a:r>
              <a:rPr lang="en-US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8936638" y="1003234"/>
            <a:ext cx="18402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 птицы, </a:t>
            </a:r>
            <a:r>
              <a:rPr lang="ru-RU" alt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тонн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3"/>
          <p:cNvSpPr txBox="1">
            <a:spLocks noChangeArrowheads="1"/>
          </p:cNvSpPr>
          <p:nvPr/>
        </p:nvSpPr>
        <p:spPr bwMode="auto">
          <a:xfrm>
            <a:off x="10752049" y="1024720"/>
            <a:ext cx="12526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Яйцо, млрд шт.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21841-EF7F-4F10-8A20-916B4A869D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49" r="11527" b="5455"/>
          <a:stretch/>
        </p:blipFill>
        <p:spPr>
          <a:xfrm>
            <a:off x="392593" y="983790"/>
            <a:ext cx="3505674" cy="35132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9BF02B-F1A0-4C2D-B3CF-878379AEAC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79" t="3507" r="9126" b="10765"/>
          <a:stretch/>
        </p:blipFill>
        <p:spPr>
          <a:xfrm>
            <a:off x="4429120" y="999178"/>
            <a:ext cx="3612910" cy="3513256"/>
          </a:xfrm>
          <a:prstGeom prst="rect">
            <a:avLst/>
          </a:prstGeom>
        </p:spPr>
      </p:pic>
      <p:sp>
        <p:nvSpPr>
          <p:cNvPr id="71" name="TextBox 1">
            <a:extLst>
              <a:ext uri="{FF2B5EF4-FFF2-40B4-BE49-F238E27FC236}">
                <a16:creationId xmlns:a16="http://schemas.microsoft.com/office/drawing/2014/main" xmlns="" id="{015FFED5-CE4F-4FD0-A257-E5B505B60C7B}"/>
              </a:ext>
            </a:extLst>
          </p:cNvPr>
          <p:cNvSpPr txBox="1"/>
          <p:nvPr/>
        </p:nvSpPr>
        <p:spPr>
          <a:xfrm rot="19743385">
            <a:off x="5114328" y="1128188"/>
            <a:ext cx="1010489" cy="3043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 477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FB8222F2-72AD-4B54-85C1-C5BC9ED34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01964"/>
              </p:ext>
            </p:extLst>
          </p:nvPr>
        </p:nvGraphicFramePr>
        <p:xfrm>
          <a:off x="4332051" y="4663655"/>
          <a:ext cx="4399197" cy="1581808"/>
        </p:xfrm>
        <a:graphic>
          <a:graphicData uri="http://schemas.openxmlformats.org/drawingml/2006/table">
            <a:tbl>
              <a:tblPr/>
              <a:tblGrid>
                <a:gridCol w="1977958">
                  <a:extLst>
                    <a:ext uri="{9D8B030D-6E8A-4147-A177-3AD203B41FA5}">
                      <a16:colId xmlns:a16="http://schemas.microsoft.com/office/drawing/2014/main" xmlns="" val="1717620578"/>
                    </a:ext>
                  </a:extLst>
                </a:gridCol>
                <a:gridCol w="916900">
                  <a:extLst>
                    <a:ext uri="{9D8B030D-6E8A-4147-A177-3AD203B41FA5}">
                      <a16:colId xmlns:a16="http://schemas.microsoft.com/office/drawing/2014/main" xmlns="" val="2121944982"/>
                    </a:ext>
                  </a:extLst>
                </a:gridCol>
                <a:gridCol w="660784">
                  <a:extLst>
                    <a:ext uri="{9D8B030D-6E8A-4147-A177-3AD203B41FA5}">
                      <a16:colId xmlns:a16="http://schemas.microsoft.com/office/drawing/2014/main" xmlns="" val="3110985448"/>
                    </a:ext>
                  </a:extLst>
                </a:gridCol>
                <a:gridCol w="843555">
                  <a:extLst>
                    <a:ext uri="{9D8B030D-6E8A-4147-A177-3AD203B41FA5}">
                      <a16:colId xmlns:a16="http://schemas.microsoft.com/office/drawing/2014/main" xmlns="" val="3620801490"/>
                    </a:ext>
                  </a:extLst>
                </a:gridCol>
              </a:tblGrid>
              <a:tr h="395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млн.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ПФ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,%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348395"/>
                  </a:ext>
                </a:extLst>
              </a:tr>
              <a:tr h="19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9732966"/>
                  </a:ext>
                </a:extLst>
              </a:tr>
              <a:tr h="19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ФХ, КХ, ЛПХ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6695768"/>
                  </a:ext>
                </a:extLst>
              </a:tr>
              <a:tr h="19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Птицефабрики, в том числе: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9487950"/>
                  </a:ext>
                </a:extLst>
              </a:tr>
              <a:tr h="19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Крупные, &gt; 200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млн.шт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/год</a:t>
                      </a:r>
                    </a:p>
                  </a:txBody>
                  <a:tcPr marL="36000" marR="36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664678"/>
                  </a:ext>
                </a:extLst>
              </a:tr>
              <a:tr h="19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Средние, &gt; 100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млн.шт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/год</a:t>
                      </a:r>
                    </a:p>
                  </a:txBody>
                  <a:tcPr marL="36000" marR="36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2576826"/>
                  </a:ext>
                </a:extLst>
              </a:tr>
              <a:tr h="197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Остальные ПФ</a:t>
                      </a:r>
                    </a:p>
                  </a:txBody>
                  <a:tcPr marL="36000" marR="360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6533937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5F226B17-6CAF-4E63-828B-A0A7B2E56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40649"/>
              </p:ext>
            </p:extLst>
          </p:nvPr>
        </p:nvGraphicFramePr>
        <p:xfrm>
          <a:off x="154609" y="4661981"/>
          <a:ext cx="3898900" cy="1600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1691087225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382742728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xmlns="" val="248395879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218906134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тыс. тонн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ПФ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,%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573178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235 269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037317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ФХ, КХ, ЛПХ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805176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Птицефабрики, в том числе: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225 604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955207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Самые крупные, &gt; 30 тыс. тонн/год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111 637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128516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Крупные, &gt; 15 тыс. тонн/год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39 298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71508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Средние, &gt; 5 тыс. тонн/год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58 149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100112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Остальные ПФ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9344689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F7DCC6A-2893-4929-A9B2-5A02ACB7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891" y="6511696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69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361950"/>
          </a:xfrm>
          <a:prstGeom prst="rect">
            <a:avLst/>
          </a:prstGeom>
          <a:solidFill>
            <a:srgbClr val="00B0F0">
              <a:alpha val="21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24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Trebuchet MS" panose="020B0603020202020204" pitchFamily="34" charset="0"/>
              </a:rPr>
              <a:t>Состояние конкурентоспособности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EB0C6B-6C94-415D-9A40-BA9AA1DBA2BA}"/>
              </a:ext>
            </a:extLst>
          </p:cNvPr>
          <p:cNvSpPr txBox="1"/>
          <p:nvPr/>
        </p:nvSpPr>
        <p:spPr>
          <a:xfrm>
            <a:off x="6854710" y="691947"/>
            <a:ext cx="533728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показатели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по отрасли имеют тенденцию  улучшения: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Среднесуточный привес (ССП) повысился у самых крупных производителей, достигнув практически генетического потенциала птицы.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Яйценоскость кур (ЯНН)-несушек –на 4%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Конверсия корма (КК) снизилась у:</a:t>
            </a:r>
          </a:p>
          <a:p>
            <a:pPr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бройлеров - на 6%, даже при давлении высокопатогенного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низкопатогенного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птичьего гриппа:</a:t>
            </a:r>
          </a:p>
          <a:p>
            <a:pPr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кур-несушек –на 14% у крупных производителей.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показатели приближенные к генетическому потенциалу кроссов достигнуты самыми крупными предприятиями (см. слайд 17)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AC1959-DB7B-473E-9712-0215510C5D4E}"/>
              </a:ext>
            </a:extLst>
          </p:cNvPr>
          <p:cNvSpPr txBox="1"/>
          <p:nvPr/>
        </p:nvSpPr>
        <p:spPr>
          <a:xfrm>
            <a:off x="6854710" y="3429000"/>
            <a:ext cx="53372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технологические факторы, влияющие на производственные показатели отрасли: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биобезопасности 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корма (по макро- и микронутриентам)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к технологии содержания и выращивания птицы.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проблемы: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биобезопасности: отсутствие единых норм санитарии и ветеринарии в зависимости от особенностей региона; 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 квалифицированных кадров; 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квалификации молодых специалистов;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утилизации отходов;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развитие глубокой переработки.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кукурузу и сою значительно выше мировых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????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05394AC-2D68-4894-A686-9903352CDB61}"/>
              </a:ext>
            </a:extLst>
          </p:cNvPr>
          <p:cNvSpPr/>
          <p:nvPr/>
        </p:nvSpPr>
        <p:spPr>
          <a:xfrm>
            <a:off x="1667171" y="834072"/>
            <a:ext cx="35236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buSzPts val="2400"/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Производственные показатели 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27B7A63F-8611-447C-935C-8D0EF3DDD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336268"/>
              </p:ext>
            </p:extLst>
          </p:nvPr>
        </p:nvGraphicFramePr>
        <p:xfrm>
          <a:off x="176212" y="1453876"/>
          <a:ext cx="6079863" cy="3858683"/>
        </p:xfrm>
        <a:graphic>
          <a:graphicData uri="http://schemas.openxmlformats.org/drawingml/2006/table">
            <a:tbl>
              <a:tblPr/>
              <a:tblGrid>
                <a:gridCol w="2313561">
                  <a:extLst>
                    <a:ext uri="{9D8B030D-6E8A-4147-A177-3AD203B41FA5}">
                      <a16:colId xmlns:a16="http://schemas.microsoft.com/office/drawing/2014/main" xmlns="" val="2647836307"/>
                    </a:ext>
                  </a:extLst>
                </a:gridCol>
                <a:gridCol w="383072">
                  <a:extLst>
                    <a:ext uri="{9D8B030D-6E8A-4147-A177-3AD203B41FA5}">
                      <a16:colId xmlns:a16="http://schemas.microsoft.com/office/drawing/2014/main" xmlns="" val="3613729662"/>
                    </a:ext>
                  </a:extLst>
                </a:gridCol>
                <a:gridCol w="477632">
                  <a:extLst>
                    <a:ext uri="{9D8B030D-6E8A-4147-A177-3AD203B41FA5}">
                      <a16:colId xmlns:a16="http://schemas.microsoft.com/office/drawing/2014/main" xmlns="" val="3526730840"/>
                    </a:ext>
                  </a:extLst>
                </a:gridCol>
                <a:gridCol w="477632">
                  <a:extLst>
                    <a:ext uri="{9D8B030D-6E8A-4147-A177-3AD203B41FA5}">
                      <a16:colId xmlns:a16="http://schemas.microsoft.com/office/drawing/2014/main" xmlns="" val="1212818767"/>
                    </a:ext>
                  </a:extLst>
                </a:gridCol>
                <a:gridCol w="477632">
                  <a:extLst>
                    <a:ext uri="{9D8B030D-6E8A-4147-A177-3AD203B41FA5}">
                      <a16:colId xmlns:a16="http://schemas.microsoft.com/office/drawing/2014/main" xmlns="" val="59825557"/>
                    </a:ext>
                  </a:extLst>
                </a:gridCol>
                <a:gridCol w="391249">
                  <a:extLst>
                    <a:ext uri="{9D8B030D-6E8A-4147-A177-3AD203B41FA5}">
                      <a16:colId xmlns:a16="http://schemas.microsoft.com/office/drawing/2014/main" xmlns="" val="440000544"/>
                    </a:ext>
                  </a:extLst>
                </a:gridCol>
                <a:gridCol w="874929">
                  <a:extLst>
                    <a:ext uri="{9D8B030D-6E8A-4147-A177-3AD203B41FA5}">
                      <a16:colId xmlns:a16="http://schemas.microsoft.com/office/drawing/2014/main" xmlns="" val="1591295860"/>
                    </a:ext>
                  </a:extLst>
                </a:gridCol>
                <a:gridCol w="684156">
                  <a:extLst>
                    <a:ext uri="{9D8B030D-6E8A-4147-A177-3AD203B41FA5}">
                      <a16:colId xmlns:a16="http://schemas.microsoft.com/office/drawing/2014/main" xmlns="" val="1984399882"/>
                    </a:ext>
                  </a:extLst>
                </a:gridCol>
              </a:tblGrid>
              <a:tr h="2429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2020 </a:t>
                      </a:r>
                    </a:p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 самых крупных в пересчете на 38 дней выращивания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генетический потенциал бройлера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Авиаген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2041032"/>
                  </a:ext>
                </a:extLst>
              </a:tr>
              <a:tr h="989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4085992"/>
                  </a:ext>
                </a:extLst>
              </a:tr>
              <a:tr h="242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 Бройлер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тыс. тонн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6346770"/>
                  </a:ext>
                </a:extLst>
              </a:tr>
              <a:tr h="242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Среднесуточный прирост бройлеров,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670123"/>
                  </a:ext>
                </a:extLst>
              </a:tr>
              <a:tr h="242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корма на 1 кг прироста, кг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6344787"/>
                  </a:ext>
                </a:extLst>
              </a:tr>
              <a:tr h="242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 Индейка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тыс. тонн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923189"/>
                  </a:ext>
                </a:extLst>
              </a:tr>
              <a:tr h="242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Среднесуточный прирост бройлеров,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2613524"/>
                  </a:ext>
                </a:extLst>
              </a:tr>
              <a:tr h="242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корма на 1 кг прироста, кг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2288411"/>
                  </a:ext>
                </a:extLst>
              </a:tr>
              <a:tr h="242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Яйцо пищевое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млрд.шт.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072650"/>
                  </a:ext>
                </a:extLst>
              </a:tr>
              <a:tr h="485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Яйценоскость кур-несушек яичных кроссов, штук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0849263"/>
                  </a:ext>
                </a:extLst>
              </a:tr>
              <a:tr h="242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корма на 1 десяток яиц, кг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81275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D501D1C-F376-4122-921F-B8AEB041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243" y="64928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82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8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53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361950"/>
          </a:xfrm>
          <a:prstGeom prst="rect">
            <a:avLst/>
          </a:prstGeom>
          <a:solidFill>
            <a:srgbClr val="00B0F0">
              <a:alpha val="21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2400"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оптовых цен на тушку бройлеров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2400"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2A1053-B4A0-401C-B781-6F6FFF0C0BA7}"/>
              </a:ext>
            </a:extLst>
          </p:cNvPr>
          <p:cNvSpPr txBox="1"/>
          <p:nvPr/>
        </p:nvSpPr>
        <p:spPr>
          <a:xfrm>
            <a:off x="293047" y="4180534"/>
            <a:ext cx="11317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цен на тушку бройлеров показывает, что в странах Евросоюза низкий уровень волатильности, 2-2,2  доллара США</a:t>
            </a:r>
          </a:p>
          <a:p>
            <a:pPr algn="just">
              <a:spcBef>
                <a:spcPts val="3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Бразилии самая низкая цена на тушку всегда.</a:t>
            </a:r>
          </a:p>
          <a:p>
            <a:pPr algn="just">
              <a:spcBef>
                <a:spcPts val="3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цена  с  ноября 2020 года в пределах 104 рубля за кг. </a:t>
            </a:r>
          </a:p>
          <a:p>
            <a:pPr algn="just">
              <a:spcBef>
                <a:spcPts val="3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Казахстане цена напрямую зависит от ситуации цен на рынке России, стоимость тушки стояла в пределах 700 тенге.</a:t>
            </a:r>
          </a:p>
          <a:p>
            <a:pPr algn="just">
              <a:spcBef>
                <a:spcPts val="3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повышения конкурентоспособности отечественного мяса птицы необходимо наращивать объемы производства,  снижать себестоимость и внедрять  глубокую переработку с высокой добавленной стоимостью, бороться с недобросовестной внешней конкуренцией: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инжектированное мясо без уколов по ТУ, хлорированное мясо.</a:t>
            </a:r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C169939-FA45-45D3-AD7C-C5A4DBEFF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7" y="361950"/>
            <a:ext cx="3764603" cy="3533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DE873B83-ECC4-4580-B898-3AEC5D3E9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707" y="361949"/>
            <a:ext cx="4282439" cy="363854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A1CA2F2E-B7E3-464E-8C9A-0EC7046C03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307"/>
          <a:stretch/>
        </p:blipFill>
        <p:spPr>
          <a:xfrm>
            <a:off x="8183146" y="361949"/>
            <a:ext cx="4008854" cy="363854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EE59241-702F-46D4-8BA2-7985BB1F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6051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z="1400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64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89581" y="576019"/>
            <a:ext cx="3402419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кормообеспеченности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Птицеводство Казахстана практически обеспечено внутренним сырьем и имеет огромный потенциал для наращивания объемов производства.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потребность в наращивании  объемов производства приходится на сою к 2026 году ожидается ее дефицит до 150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тыс.тонн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объемов кукурузы птицеводство испытывает его дефицит.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в Казахстане: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Пшеница- соответствуют ценам мировым;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Соя  выше мировых на 16%;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Соевый шрот выше мировых на 40%;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 выше мировых на 55%.</a:t>
            </a:r>
          </a:p>
          <a:p>
            <a:pPr>
              <a:spcBef>
                <a:spcPts val="600"/>
              </a:spcBef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на основании проекта от 02.02.2021 «Концепция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развтия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АПК РК»: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перечень на льготное кредитование( 2%годовых) 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птицеводов-  зерновые, шрот подсолнечный;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производителей, переработчиков бобов – сою.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85556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Кормообеспеченность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756" y="6271487"/>
            <a:ext cx="4012707" cy="23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** Комитет по статистике МНЭ РК, Комитет Гос. Доходов РК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24CE5CB5-38E9-4442-8D94-D1635D8F3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48568"/>
              </p:ext>
            </p:extLst>
          </p:nvPr>
        </p:nvGraphicFramePr>
        <p:xfrm>
          <a:off x="124756" y="752079"/>
          <a:ext cx="8253699" cy="879730"/>
        </p:xfrm>
        <a:graphic>
          <a:graphicData uri="http://schemas.openxmlformats.org/drawingml/2006/table">
            <a:tbl>
              <a:tblPr firstRow="1" bandRow="1"/>
              <a:tblGrid>
                <a:gridCol w="2696416">
                  <a:extLst>
                    <a:ext uri="{9D8B030D-6E8A-4147-A177-3AD203B41FA5}">
                      <a16:colId xmlns:a16="http://schemas.microsoft.com/office/drawing/2014/main" xmlns="" val="353552956"/>
                    </a:ext>
                  </a:extLst>
                </a:gridCol>
                <a:gridCol w="1233377">
                  <a:extLst>
                    <a:ext uri="{9D8B030D-6E8A-4147-A177-3AD203B41FA5}">
                      <a16:colId xmlns:a16="http://schemas.microsoft.com/office/drawing/2014/main" xmlns="" val="418248588"/>
                    </a:ext>
                  </a:extLst>
                </a:gridCol>
                <a:gridCol w="912666">
                  <a:extLst>
                    <a:ext uri="{9D8B030D-6E8A-4147-A177-3AD203B41FA5}">
                      <a16:colId xmlns:a16="http://schemas.microsoft.com/office/drawing/2014/main" xmlns="" val="3312807725"/>
                    </a:ext>
                  </a:extLst>
                </a:gridCol>
                <a:gridCol w="1106882">
                  <a:extLst>
                    <a:ext uri="{9D8B030D-6E8A-4147-A177-3AD203B41FA5}">
                      <a16:colId xmlns:a16="http://schemas.microsoft.com/office/drawing/2014/main" xmlns="" val="2989687780"/>
                    </a:ext>
                  </a:extLst>
                </a:gridCol>
                <a:gridCol w="1304886">
                  <a:extLst>
                    <a:ext uri="{9D8B030D-6E8A-4147-A177-3AD203B41FA5}">
                      <a16:colId xmlns:a16="http://schemas.microsoft.com/office/drawing/2014/main" xmlns="" val="1121041419"/>
                    </a:ext>
                  </a:extLst>
                </a:gridCol>
                <a:gridCol w="999472">
                  <a:extLst>
                    <a:ext uri="{9D8B030D-6E8A-4147-A177-3AD203B41FA5}">
                      <a16:colId xmlns:a16="http://schemas.microsoft.com/office/drawing/2014/main" xmlns="" val="2533283301"/>
                    </a:ext>
                  </a:extLst>
                </a:gridCol>
              </a:tblGrid>
              <a:tr h="122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Показатели,</a:t>
                      </a:r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тонн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128517"/>
                  </a:ext>
                </a:extLst>
              </a:tr>
              <a:tr h="122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6182682"/>
                  </a:ext>
                </a:extLst>
              </a:tr>
              <a:tr h="183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9102026"/>
                  </a:ext>
                </a:extLst>
              </a:tr>
              <a:tr h="122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Экспорт*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4008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потребление/переработка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110560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9D17D7-0767-4CE7-8D51-296A66E99708}"/>
              </a:ext>
            </a:extLst>
          </p:cNvPr>
          <p:cNvSpPr txBox="1"/>
          <p:nvPr/>
        </p:nvSpPr>
        <p:spPr>
          <a:xfrm>
            <a:off x="0" y="346583"/>
            <a:ext cx="840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основных видов сырья для птицеводства в РК</a:t>
            </a:r>
          </a:p>
          <a:p>
            <a:pPr lvl="0" algn="r">
              <a:defRPr/>
            </a:pPr>
            <a:r>
              <a:rPr lang="ru-RU" sz="1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среднестатистические за последние 7лет**        </a:t>
            </a:r>
            <a:r>
              <a:rPr lang="ru-RU" sz="1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тыс.тонн</a:t>
            </a:r>
            <a:endParaRPr lang="ru-RU" sz="1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C971828-6947-4C0E-8831-29C391D4E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09874"/>
              </p:ext>
            </p:extLst>
          </p:nvPr>
        </p:nvGraphicFramePr>
        <p:xfrm>
          <a:off x="98707" y="4035017"/>
          <a:ext cx="8305796" cy="2236470"/>
        </p:xfrm>
        <a:graphic>
          <a:graphicData uri="http://schemas.openxmlformats.org/drawingml/2006/table">
            <a:tbl>
              <a:tblPr/>
              <a:tblGrid>
                <a:gridCol w="621478">
                  <a:extLst>
                    <a:ext uri="{9D8B030D-6E8A-4147-A177-3AD203B41FA5}">
                      <a16:colId xmlns:a16="http://schemas.microsoft.com/office/drawing/2014/main" xmlns="" val="2312274678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720192857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3993337650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3332668610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925592845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3392146526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4069228466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1328444107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1690642391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3019152927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149029909"/>
                    </a:ext>
                  </a:extLst>
                </a:gridCol>
                <a:gridCol w="479056">
                  <a:extLst>
                    <a:ext uri="{9D8B030D-6E8A-4147-A177-3AD203B41FA5}">
                      <a16:colId xmlns:a16="http://schemas.microsoft.com/office/drawing/2014/main" xmlns="" val="565247028"/>
                    </a:ext>
                  </a:extLst>
                </a:gridCol>
                <a:gridCol w="317213">
                  <a:extLst>
                    <a:ext uri="{9D8B030D-6E8A-4147-A177-3AD203B41FA5}">
                      <a16:colId xmlns:a16="http://schemas.microsoft.com/office/drawing/2014/main" xmlns="" val="2869908689"/>
                    </a:ext>
                  </a:extLst>
                </a:gridCol>
                <a:gridCol w="854533">
                  <a:extLst>
                    <a:ext uri="{9D8B030D-6E8A-4147-A177-3AD203B41FA5}">
                      <a16:colId xmlns:a16="http://schemas.microsoft.com/office/drawing/2014/main" xmlns="" val="1105531264"/>
                    </a:ext>
                  </a:extLst>
                </a:gridCol>
                <a:gridCol w="621478">
                  <a:extLst>
                    <a:ext uri="{9D8B030D-6E8A-4147-A177-3AD203B41FA5}">
                      <a16:colId xmlns:a16="http://schemas.microsoft.com/office/drawing/2014/main" xmlns="" val="1911933455"/>
                    </a:ext>
                  </a:extLst>
                </a:gridCol>
                <a:gridCol w="621478">
                  <a:extLst>
                    <a:ext uri="{9D8B030D-6E8A-4147-A177-3AD203B41FA5}">
                      <a16:colId xmlns:a16="http://schemas.microsoft.com/office/drawing/2014/main" xmlns="" val="534379196"/>
                    </a:ext>
                  </a:extLst>
                </a:gridCol>
              </a:tblGrid>
              <a:tr h="162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Пшеница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кукуруза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шрот подсолнечный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Ячмень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потребность в оборотном капитале на зерновые, шрот подсолнечный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потребность в кредитовании под 2%, млрд. тг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Ставка вознограждения 2%, млрд. тг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3121928"/>
                  </a:ext>
                </a:extLst>
              </a:tr>
              <a:tr h="702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объем, тыс. тонн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млрд.тг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объем, тыс. тонн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 тыс.тг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объем, тыс. тонн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 тыс.тг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млрд.тг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объем, тыс. тонн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 млрд.тг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7968209"/>
                  </a:ext>
                </a:extLst>
              </a:tr>
              <a:tr h="1447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1652374"/>
                  </a:ext>
                </a:extLst>
              </a:tr>
              <a:tr h="1447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2091505"/>
                  </a:ext>
                </a:extLst>
              </a:tr>
              <a:tr h="1447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4111628"/>
                  </a:ext>
                </a:extLst>
              </a:tr>
              <a:tr h="1447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8302967"/>
                  </a:ext>
                </a:extLst>
              </a:tr>
              <a:tr h="1447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402229"/>
                  </a:ext>
                </a:extLst>
              </a:tr>
              <a:tr h="14473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820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350" marR="6350" marT="635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087561"/>
                  </a:ext>
                </a:extLst>
              </a:tr>
              <a:tr h="144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4165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935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447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3442337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1C99B8E-2F1B-4CDA-BCBF-DA5A4A69C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67437"/>
              </p:ext>
            </p:extLst>
          </p:nvPr>
        </p:nvGraphicFramePr>
        <p:xfrm>
          <a:off x="73460" y="1826998"/>
          <a:ext cx="8304995" cy="1751657"/>
        </p:xfrm>
        <a:graphic>
          <a:graphicData uri="http://schemas.openxmlformats.org/drawingml/2006/table">
            <a:tbl>
              <a:tblPr/>
              <a:tblGrid>
                <a:gridCol w="437105">
                  <a:extLst>
                    <a:ext uri="{9D8B030D-6E8A-4147-A177-3AD203B41FA5}">
                      <a16:colId xmlns:a16="http://schemas.microsoft.com/office/drawing/2014/main" xmlns="" val="4126834880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75192008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1167835727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879181792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717293902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3769903251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3396789128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815994294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3396115950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1576356604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4030931882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2722054701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3757956012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854750025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2027956949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2674381699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580983614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448939500"/>
                    </a:ext>
                  </a:extLst>
                </a:gridCol>
                <a:gridCol w="437105">
                  <a:extLst>
                    <a:ext uri="{9D8B030D-6E8A-4147-A177-3AD203B41FA5}">
                      <a16:colId xmlns:a16="http://schemas.microsoft.com/office/drawing/2014/main" xmlns="" val="3649261713"/>
                    </a:ext>
                  </a:extLst>
                </a:gridCol>
              </a:tblGrid>
              <a:tr h="192097">
                <a:tc gridSpan="18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Птицеводство. Потребность в сырье для производства корма производства Казахстан                                  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тонн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554884"/>
                  </a:ext>
                </a:extLst>
              </a:tr>
              <a:tr h="978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Пшеница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шрот соевый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кукуруза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шрот подсолнечный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Ячмень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Масло растительное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5920928"/>
                  </a:ext>
                </a:extLst>
              </a:tr>
              <a:tr h="192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Яйцо пищев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Яйцо пищев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Яйцо пищев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Яйцо пищев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Яйцо пищев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Яйцо пищев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008113"/>
                  </a:ext>
                </a:extLst>
              </a:tr>
              <a:tr h="9783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4129120"/>
                  </a:ext>
                </a:extLst>
              </a:tr>
              <a:tr h="9783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0414114"/>
                  </a:ext>
                </a:extLst>
              </a:tr>
              <a:tr h="9783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396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5086863"/>
                  </a:ext>
                </a:extLst>
              </a:tr>
              <a:tr h="9783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1449344"/>
                  </a:ext>
                </a:extLst>
              </a:tr>
              <a:tr h="9783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7391571"/>
                  </a:ext>
                </a:extLst>
              </a:tr>
              <a:tr h="97834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527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349973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FA988F3-9CD9-4F45-9134-4677B6A50A0E}"/>
              </a:ext>
            </a:extLst>
          </p:cNvPr>
          <p:cNvSpPr txBox="1"/>
          <p:nvPr/>
        </p:nvSpPr>
        <p:spPr>
          <a:xfrm>
            <a:off x="0" y="3769504"/>
            <a:ext cx="8555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Птицеводство. Расчет потребности в оборотном капитале на зерновые, шрот подсолнечный производства Казахстан</a:t>
            </a: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EBF1E7-2B71-4094-A126-D93339AB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304" y="6511417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39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1230" y="576086"/>
            <a:ext cx="575830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видно из таблицы для получения 1 кг мяса птицы потребность в основных видов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Казахстанского сырья 1,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кг: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Считаем, что при намеченной государством программе орошения сельхоз земель увеличение производства соевых бобов и кукурузы. 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исключение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импортозависимости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себестоимости;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конкурентоспособности.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85556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Кормообеспеченность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756" y="6271487"/>
            <a:ext cx="4012707" cy="23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Комитет по статистике МНЭ РК, Комитет Гос. Доходов РК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B54C75-9C80-49B0-83B5-77D715842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" y="571578"/>
            <a:ext cx="4869554" cy="49214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EDF8997-8BED-47AD-9AFB-2BF1921A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7127" y="6473871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85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91" y="72054"/>
            <a:ext cx="12192000" cy="353332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птицеводства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692645"/>
              </p:ext>
            </p:extLst>
          </p:nvPr>
        </p:nvGraphicFramePr>
        <p:xfrm>
          <a:off x="781050" y="399407"/>
          <a:ext cx="10693400" cy="5516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368054">
                  <a:extLst>
                    <a:ext uri="{9D8B030D-6E8A-4147-A177-3AD203B41FA5}">
                      <a16:colId xmlns:a16="http://schemas.microsoft.com/office/drawing/2014/main" xmlns="" val="4188577429"/>
                    </a:ext>
                  </a:extLst>
                </a:gridCol>
                <a:gridCol w="5325346">
                  <a:extLst>
                    <a:ext uri="{9D8B030D-6E8A-4147-A177-3AD203B41FA5}">
                      <a16:colId xmlns:a16="http://schemas.microsoft.com/office/drawing/2014/main" xmlns="" val="2593620266"/>
                    </a:ext>
                  </a:extLst>
                </a:gridCol>
              </a:tblGrid>
              <a:tr h="1392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9885551"/>
                  </a:ext>
                </a:extLst>
              </a:tr>
              <a:tr h="29244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altLang="ru-RU" sz="1200" dirty="0">
                          <a:solidFill>
                            <a:srgbClr val="01020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 птицеводства является </a:t>
                      </a:r>
                      <a:r>
                        <a:rPr lang="ru-RU" alt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доступным источником  </a:t>
                      </a:r>
                      <a:r>
                        <a:rPr lang="ru-RU" altLang="ru-RU" sz="1200" dirty="0">
                          <a:solidFill>
                            <a:srgbClr val="01020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белка животного происхождения для всех слоев  населения, с низкой ценой, отсутствием ограничений медицинских, религиозных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Слабый уровень биологической безопасности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668670"/>
                  </a:ext>
                </a:extLst>
              </a:tr>
              <a:tr h="1253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доля промышленного производства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Неразвитость племенного птицеводства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47465"/>
                  </a:ext>
                </a:extLst>
              </a:tr>
              <a:tr h="1253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Наличие кормовой базы в стране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Низкая доля внутреннего производства мяса птицы - 60% от потребления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5178874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pPr marL="9525" indent="0" fontAlgn="base">
                        <a:spcBef>
                          <a:spcPts val="513"/>
                        </a:spcBef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ru-RU" altLang="ru-RU" sz="1200" dirty="0">
                          <a:solidFill>
                            <a:srgbClr val="01020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Короткий цикл воспроизводства, низкий уровень землепользования за счет конверсии корма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altLang="ru-RU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программ развития птицеводства на региональном уровне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5377788"/>
                  </a:ext>
                </a:extLst>
              </a:tr>
              <a:tr h="125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Самообеспеченность по яйцу на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Высокая стоимость компонентов корма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сои и кукурузы.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1382182"/>
                  </a:ext>
                </a:extLst>
              </a:tr>
              <a:tr h="1253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Низкий уровень переработки отходов птицеводства, в том числе помета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7154851"/>
                  </a:ext>
                </a:extLst>
              </a:tr>
              <a:tr h="12533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/ возможности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706853"/>
                  </a:ext>
                </a:extLst>
              </a:tr>
              <a:tr h="27237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Мировая, в том числе в Казахстане, тенденция роста потребления мяса птицы  в общей структуре потребления мяса.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Ухудшение эпизоотической ситуации в стране и в мире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2949505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Возможность  интенсивного наращивания внутреннего производства и экспорта продукции птицеводства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Банкротство птицефабрик из-за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птичьего гриппа или других особо опасных болезней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7135896"/>
                  </a:ext>
                </a:extLst>
              </a:tr>
              <a:tr h="3760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Возможность развития кооперации через контрактное фермерство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Увеличение объемов поставки дешевого импорта. Причина: увеличение производства продукции птицеводства в РФ,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Беларуссии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стран ЕАЭС с развитым птицеводством, включая племенные репродукторы 1 порядка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016571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Возможность развития безотходного («Зеленого») производства. Переработка помета, пера и др. отходов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Высокая волатильность цен на сырье и материалы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838644"/>
                  </a:ext>
                </a:extLst>
              </a:tr>
              <a:tr h="12533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Внедрение глубокой переработки яйца и мяса птицы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altLang="ru-RU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Импорт инжектированного и хлорированного мяса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18453"/>
                  </a:ext>
                </a:extLst>
              </a:tr>
              <a:tr h="20889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Возможность достижения 100% уровня самообеспеченности, соответственно импортозамещение продукции птицеводства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Прекращение государственной поддержки птицеводства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9259910"/>
                  </a:ext>
                </a:extLst>
              </a:tr>
            </a:tbl>
          </a:graphicData>
        </a:graphic>
      </p:graphicFrame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12192000" cy="361950"/>
          </a:xfrm>
          <a:prstGeom prst="rect">
            <a:avLst/>
          </a:prstGeom>
          <a:solidFill>
            <a:srgbClr val="00B0F0">
              <a:alpha val="21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ts val="240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BFE921B-AA2E-45D1-AA40-285E35DB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304" y="6497240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23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231080" y="2496583"/>
            <a:ext cx="8513752" cy="1677596"/>
            <a:chOff x="297713" y="3649"/>
            <a:chExt cx="10879465" cy="186483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3" name="Пятиугольник 22"/>
            <p:cNvSpPr/>
            <p:nvPr/>
          </p:nvSpPr>
          <p:spPr>
            <a:xfrm rot="10800000">
              <a:off x="297713" y="3649"/>
              <a:ext cx="10879465" cy="1864834"/>
            </a:xfrm>
            <a:prstGeom prst="homePlat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ятиугольник 4"/>
            <p:cNvSpPr/>
            <p:nvPr/>
          </p:nvSpPr>
          <p:spPr>
            <a:xfrm rot="21600000">
              <a:off x="763921" y="3649"/>
              <a:ext cx="10413257" cy="1864834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2340" tIns="137160" rIns="256032" bIns="137160" numCol="1" spcCol="1270" anchor="ctr" anchorCtr="0">
              <a:noAutofit/>
            </a:bodyPr>
            <a:lstStyle/>
            <a:p>
              <a:pPr algn="ctr"/>
              <a:r>
                <a:rPr lang="ru-RU" alt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производства продукции птицеводства 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06" y="2370799"/>
            <a:ext cx="2057774" cy="1929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9F12FCD-72F0-44D2-84D4-95494CAA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923" y="6497239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32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производства продукции птицеводства до 2027 года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6FDB8D-933C-4418-8C36-F5A0C4DB8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0" r="6074"/>
          <a:stretch/>
        </p:blipFill>
        <p:spPr>
          <a:xfrm>
            <a:off x="-1" y="409107"/>
            <a:ext cx="4433854" cy="55772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2465253-38DF-4751-91A5-56DE7FE2F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753" y="686007"/>
            <a:ext cx="4411498" cy="510254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B183714-6F19-4A2E-88A0-8C44C386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365" y="6513277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38872B-FCBF-49FC-A2BD-2974BB537A0B}"/>
              </a:ext>
            </a:extLst>
          </p:cNvPr>
          <p:cNvSpPr txBox="1"/>
          <p:nvPr/>
        </p:nvSpPr>
        <p:spPr>
          <a:xfrm>
            <a:off x="9326366" y="1208660"/>
            <a:ext cx="2589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производства мяса птицы показывает: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компании стабильно наращивают объемы;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дальнейщий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 объемов производства намерены осуществлять компании действующие и новые с мощностью выше 30 тыс. тонн;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компаний планируют производить почти 80% мяса птицы в Казахстане.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1EF22F-3FC6-4BB7-9E20-7779CE17D343}"/>
              </a:ext>
            </a:extLst>
          </p:cNvPr>
          <p:cNvSpPr txBox="1"/>
          <p:nvPr/>
        </p:nvSpPr>
        <p:spPr>
          <a:xfrm>
            <a:off x="9326365" y="3700896"/>
            <a:ext cx="2865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производственных показателей за счет тиражирования опыта;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улучшение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Ситуации за счет усиления требований по биобезопасности.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61744D-845C-46B4-84D0-8CF6C4093CD2}"/>
              </a:ext>
            </a:extLst>
          </p:cNvPr>
          <p:cNvSpPr txBox="1"/>
          <p:nvPr/>
        </p:nvSpPr>
        <p:spPr>
          <a:xfrm>
            <a:off x="9806327" y="6247202"/>
            <a:ext cx="2385673" cy="23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Комитет по статистике МНЭ РК</a:t>
            </a:r>
          </a:p>
        </p:txBody>
      </p:sp>
    </p:spTree>
    <p:extLst>
      <p:ext uri="{BB962C8B-B14F-4D97-AF65-F5344CB8AC3E}">
        <p14:creationId xmlns:p14="http://schemas.microsoft.com/office/powerpoint/2010/main" val="180971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производства продукции птицеводства до 2027 года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92C58C1-07B3-4A2A-AFAC-83B81161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304" y="6523517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18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2F9E6F-7502-405D-ADFD-5BB073772865}"/>
              </a:ext>
            </a:extLst>
          </p:cNvPr>
          <p:cNvSpPr txBox="1"/>
          <p:nvPr/>
        </p:nvSpPr>
        <p:spPr>
          <a:xfrm>
            <a:off x="9806327" y="6247202"/>
            <a:ext cx="2385673" cy="23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Комитет по статистике МНЭ РК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74" y="571322"/>
            <a:ext cx="5406902" cy="54665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02BC17-EC4D-4590-B9FC-DF02BC398F18}"/>
              </a:ext>
            </a:extLst>
          </p:cNvPr>
          <p:cNvSpPr txBox="1"/>
          <p:nvPr/>
        </p:nvSpPr>
        <p:spPr>
          <a:xfrm>
            <a:off x="7878516" y="1028147"/>
            <a:ext cx="37592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производства пищевого яйца показывает: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Производство яйца пищевого -  в 2020 году имеет спад производство из-за вспышки птичьего гриппа: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В 2021 году производство не восстановится в полном объеме после полного уничтожения птицы на фабриках из-за болезни;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С 2021 года прогнозируется рост производства до 2026 г. - 5 7 млрд. яиц и сохраняется на одном  уровне, тем самым обеспечивая  производство на душу населения – более 280 штук;</a:t>
            </a:r>
          </a:p>
          <a:p>
            <a:pPr marL="285750" indent="-285750">
              <a:buFont typeface="Wingdings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С ростом численности населения обеспеченность сокращается, но сохраняется на уровне мировых показателей;</a:t>
            </a:r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 занимает 77% от общего производство яйца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A486284-E090-4132-A9DF-F153EEB77EAE}"/>
              </a:ext>
            </a:extLst>
          </p:cNvPr>
          <p:cNvSpPr/>
          <p:nvPr/>
        </p:nvSpPr>
        <p:spPr>
          <a:xfrm>
            <a:off x="7878516" y="4721857"/>
            <a:ext cx="34938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ВЫВОД: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Дальнейшее развитие яичного  направления необходимо осуществлять через глубокую переработку и экспорт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617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потребления в Казахстане, экспорта-импорта продукции птицеводства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3438476"/>
            <a:ext cx="54785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мяса птицы к 2027 году достигнет 110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 при  сокращении импорта доя 30тыс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 в год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яйца пищевого  сокращается в связи с прогнозом роста населения, расчет экспорта произведен на основании статданных.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A1CE54-D4CA-4CF8-8B26-B4BF47C07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70" y="426976"/>
            <a:ext cx="4952544" cy="311328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9EADB236-84F4-4FA1-8D6D-FD59615DC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45190"/>
              </p:ext>
            </p:extLst>
          </p:nvPr>
        </p:nvGraphicFramePr>
        <p:xfrm>
          <a:off x="6095999" y="1438500"/>
          <a:ext cx="5840818" cy="1238250"/>
        </p:xfrm>
        <a:graphic>
          <a:graphicData uri="http://schemas.openxmlformats.org/drawingml/2006/table">
            <a:tbl>
              <a:tblPr/>
              <a:tblGrid>
                <a:gridCol w="1360968">
                  <a:extLst>
                    <a:ext uri="{9D8B030D-6E8A-4147-A177-3AD203B41FA5}">
                      <a16:colId xmlns:a16="http://schemas.microsoft.com/office/drawing/2014/main" xmlns="" val="2951873637"/>
                    </a:ext>
                  </a:extLst>
                </a:gridCol>
                <a:gridCol w="715926">
                  <a:extLst>
                    <a:ext uri="{9D8B030D-6E8A-4147-A177-3AD203B41FA5}">
                      <a16:colId xmlns:a16="http://schemas.microsoft.com/office/drawing/2014/main" xmlns="" val="2342388807"/>
                    </a:ext>
                  </a:extLst>
                </a:gridCol>
                <a:gridCol w="558597">
                  <a:extLst>
                    <a:ext uri="{9D8B030D-6E8A-4147-A177-3AD203B41FA5}">
                      <a16:colId xmlns:a16="http://schemas.microsoft.com/office/drawing/2014/main" xmlns="" val="546879082"/>
                    </a:ext>
                  </a:extLst>
                </a:gridCol>
                <a:gridCol w="584082">
                  <a:extLst>
                    <a:ext uri="{9D8B030D-6E8A-4147-A177-3AD203B41FA5}">
                      <a16:colId xmlns:a16="http://schemas.microsoft.com/office/drawing/2014/main" xmlns="" val="3500736004"/>
                    </a:ext>
                  </a:extLst>
                </a:gridCol>
                <a:gridCol w="669557">
                  <a:extLst>
                    <a:ext uri="{9D8B030D-6E8A-4147-A177-3AD203B41FA5}">
                      <a16:colId xmlns:a16="http://schemas.microsoft.com/office/drawing/2014/main" xmlns="" val="4105944587"/>
                    </a:ext>
                  </a:extLst>
                </a:gridCol>
                <a:gridCol w="584082">
                  <a:extLst>
                    <a:ext uri="{9D8B030D-6E8A-4147-A177-3AD203B41FA5}">
                      <a16:colId xmlns:a16="http://schemas.microsoft.com/office/drawing/2014/main" xmlns="" val="883846239"/>
                    </a:ext>
                  </a:extLst>
                </a:gridCol>
                <a:gridCol w="584082">
                  <a:extLst>
                    <a:ext uri="{9D8B030D-6E8A-4147-A177-3AD203B41FA5}">
                      <a16:colId xmlns:a16="http://schemas.microsoft.com/office/drawing/2014/main" xmlns="" val="789179097"/>
                    </a:ext>
                  </a:extLst>
                </a:gridCol>
                <a:gridCol w="783524">
                  <a:extLst>
                    <a:ext uri="{9D8B030D-6E8A-4147-A177-3AD203B41FA5}">
                      <a16:colId xmlns:a16="http://schemas.microsoft.com/office/drawing/2014/main" xmlns="" val="425087384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990249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птицы, кг/чел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841747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пищевое яйцо,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/чел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18901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0B3892-4A31-4936-BD2F-B6953FE7EA2B}"/>
              </a:ext>
            </a:extLst>
          </p:cNvPr>
          <p:cNvSpPr txBox="1"/>
          <p:nvPr/>
        </p:nvSpPr>
        <p:spPr>
          <a:xfrm>
            <a:off x="6096000" y="426976"/>
            <a:ext cx="571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потребления мяса птицы и пищевого яйца в РК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E4A792FC-015B-49E9-9BCF-1ED7A786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17" y="6487656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19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71" y="3605284"/>
            <a:ext cx="4952544" cy="28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548" y="206461"/>
            <a:ext cx="10515600" cy="34082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548" y="547283"/>
            <a:ext cx="11127659" cy="5945592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комплексного, устойчивого, конкурентоспособного развития отрасли птицеводства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способствующих:</a:t>
            </a:r>
          </a:p>
          <a:p>
            <a:pPr lvl="1" hangingPunct="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продовольственной безопасности по мясу птицы, </a:t>
            </a:r>
          </a:p>
          <a:p>
            <a:pPr lvl="1" hangingPunct="0"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экспортного потенциала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 продукции птицеводства,</a:t>
            </a:r>
          </a:p>
          <a:p>
            <a:pPr lvl="1" hangingPunct="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импортозависимости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на 5 лет (2022-2026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Увеличение  объемов производства продукции птицеводства: мяса - со 235 до 643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тыс.тонн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2028 году до ___;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разведения высокопродуктивных и технологичных кроссов (пород) и гибридов различных видов птицы: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современных племенных хозяйств 2 порядка, соответствующие мировым стандартам, родительские стада;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производственной базы птицеводства, строительство новых предприятий, проведение реконструкции и модернизации действующих предприятий;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продуктивности мясной и яичной птицы;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объемов охлажденного мяса и продуктов глубокой переработки;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ассортимента продукции, в том числе охлажденного мяса, глубокой переработки.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Защита внутреннего рынка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Снижение рисков биобезопасности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поддержка: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снижение прямого субсидирования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доли инвестиционных затрат, </a:t>
            </a:r>
            <a:r>
              <a:rPr lang="ru-RU" sz="13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глубокую переработку  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+ 121 млрд. тенге;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Косвенное субсидирование : внешней инфраструктуры, с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убсидирование страхования ветеринарных рисков</a:t>
            </a:r>
          </a:p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и показатели социальной и экономической эффективности: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объемов производства: мяса птицы 319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экспорт 327 тыс. тонн, снижение импорта до 30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тыс.тонн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ВВП птицеводства на 366 млрд. тенге или 1,9 раз;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экспортной выручки на 78 млрд.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 7 раз;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налоговых поступлений.</a:t>
            </a:r>
          </a:p>
          <a:p>
            <a:pPr marL="228600" indent="-228600">
              <a:spcBef>
                <a:spcPts val="300"/>
              </a:spcBef>
              <a:buFont typeface="+mj-lt"/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 66,5 тыс.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USD/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CC2B3D-BA8B-43E3-AAE3-958942FB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742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7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инвестиций в основной капитал птицеводства, потребность в заемном капитале,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гос.поддержки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DEA2BBC-5544-489F-8BB3-F5CD2D512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42874"/>
              </p:ext>
            </p:extLst>
          </p:nvPr>
        </p:nvGraphicFramePr>
        <p:xfrm>
          <a:off x="4756298" y="756518"/>
          <a:ext cx="7435688" cy="3939012"/>
        </p:xfrm>
        <a:graphic>
          <a:graphicData uri="http://schemas.openxmlformats.org/drawingml/2006/table">
            <a:tbl>
              <a:tblPr/>
              <a:tblGrid>
                <a:gridCol w="2231918">
                  <a:extLst>
                    <a:ext uri="{9D8B030D-6E8A-4147-A177-3AD203B41FA5}">
                      <a16:colId xmlns:a16="http://schemas.microsoft.com/office/drawing/2014/main" xmlns="" val="2419236006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447844341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2358934296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3327103530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1356603935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1982535695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1679671068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44829568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2884384327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796785802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3680631361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2942380223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1855191870"/>
                    </a:ext>
                  </a:extLst>
                </a:gridCol>
                <a:gridCol w="400290">
                  <a:extLst>
                    <a:ext uri="{9D8B030D-6E8A-4147-A177-3AD203B41FA5}">
                      <a16:colId xmlns:a16="http://schemas.microsoft.com/office/drawing/2014/main" xmlns="" val="2856007835"/>
                    </a:ext>
                  </a:extLst>
                </a:gridCol>
              </a:tblGrid>
              <a:tr h="277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Кредитование через БВУ, БРК, КазАгро и др</a:t>
                      </a:r>
                    </a:p>
                  </a:txBody>
                  <a:tcPr marL="5796" marR="5796" marT="5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Субсидирование</a:t>
                      </a:r>
                    </a:p>
                  </a:txBody>
                  <a:tcPr marL="5796" marR="5796" marT="5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796" marR="5796" marT="5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836472"/>
                  </a:ext>
                </a:extLst>
              </a:tr>
              <a:tr h="1680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АПК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796" marR="5796" marT="5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796" marR="5796" marT="5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5796" marR="5796" marT="5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7042702"/>
                  </a:ext>
                </a:extLst>
              </a:tr>
              <a:tr h="164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МЯСНОЕ ЖИВОТНОВОДСТВО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1 754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301259"/>
                  </a:ext>
                </a:extLst>
              </a:tr>
              <a:tr h="164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ПЕРЕРАБОТКА ПРОДУКЦИИ АПК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1 108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3321458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ИНТЕНСИВНОЕ МОЛОЧНОЕ ЖИВОТНОВОДСТВО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395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698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759946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ПРОИЗВОДСТВО ВЫСОКОРЕНТАБЕЛЬНЫХ КУЛЬТУР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591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978782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РАЗВИТИЕ КОРМОПРОИЗВОДСТВА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15478"/>
                  </a:ext>
                </a:extLst>
              </a:tr>
              <a:tr h="141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ПТИЦЕВОДСТВО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2367819"/>
                  </a:ext>
                </a:extLst>
              </a:tr>
              <a:tr h="164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511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632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2 913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451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459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2 086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4 999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8158894"/>
                  </a:ext>
                </a:extLst>
              </a:tr>
              <a:tr h="1411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Доля, 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275243"/>
                  </a:ext>
                </a:extLst>
              </a:tr>
              <a:tr h="15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МЯСНОЕ ЖИВОТНОВОДСТВО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644772"/>
                  </a:ext>
                </a:extLst>
              </a:tr>
              <a:tr h="15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ПЕРЕРАБОТКА ПРОДУКЦИИ АПК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6595211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ИНТЕНСИВНОЕ МОЛОЧНОЕ ЖИВОТНОВОДСТВО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212637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ПРОИЗВОДСТВО ВЫСОКОРЕНТАБЕЛЬНЫХ КУЛЬТУР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0083759"/>
                  </a:ext>
                </a:extLst>
              </a:tr>
              <a:tr h="252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РАЗВИТИЕ КОРМОПРОИЗВОДСТВА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2242174"/>
                  </a:ext>
                </a:extLst>
              </a:tr>
              <a:tr h="141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ПТИЦЕВОДСТВО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5796" marR="5796" marT="57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8970625"/>
                  </a:ext>
                </a:extLst>
              </a:tr>
              <a:tr h="164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796" marR="5796" marT="57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789010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682AFF0-C874-440C-82EB-6780C272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82626"/>
              </p:ext>
            </p:extLst>
          </p:nvPr>
        </p:nvGraphicFramePr>
        <p:xfrm>
          <a:off x="0" y="361952"/>
          <a:ext cx="4144402" cy="5977892"/>
        </p:xfrm>
        <a:graphic>
          <a:graphicData uri="http://schemas.openxmlformats.org/drawingml/2006/table">
            <a:tbl>
              <a:tblPr/>
              <a:tblGrid>
                <a:gridCol w="1238485">
                  <a:extLst>
                    <a:ext uri="{9D8B030D-6E8A-4147-A177-3AD203B41FA5}">
                      <a16:colId xmlns:a16="http://schemas.microsoft.com/office/drawing/2014/main" xmlns="" val="3337621139"/>
                    </a:ext>
                  </a:extLst>
                </a:gridCol>
                <a:gridCol w="2211489">
                  <a:extLst>
                    <a:ext uri="{9D8B030D-6E8A-4147-A177-3AD203B41FA5}">
                      <a16:colId xmlns:a16="http://schemas.microsoft.com/office/drawing/2014/main" xmlns="" val="3701393576"/>
                    </a:ext>
                  </a:extLst>
                </a:gridCol>
                <a:gridCol w="347214">
                  <a:extLst>
                    <a:ext uri="{9D8B030D-6E8A-4147-A177-3AD203B41FA5}">
                      <a16:colId xmlns:a16="http://schemas.microsoft.com/office/drawing/2014/main" xmlns="" val="4213741808"/>
                    </a:ext>
                  </a:extLst>
                </a:gridCol>
                <a:gridCol w="347214">
                  <a:extLst>
                    <a:ext uri="{9D8B030D-6E8A-4147-A177-3AD203B41FA5}">
                      <a16:colId xmlns:a16="http://schemas.microsoft.com/office/drawing/2014/main" xmlns="" val="3951634807"/>
                    </a:ext>
                  </a:extLst>
                </a:gridCol>
              </a:tblGrid>
              <a:tr h="38821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Информация</a:t>
                      </a:r>
                      <a:b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обеспеченности основными видами продовольственных товаров за январь-декабрь 2018 и 2019 года 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6514704"/>
                  </a:ext>
                </a:extLst>
              </a:tr>
              <a:tr h="1311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Обеспеченность* за счет отечественного производства, %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81571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054431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Группа продукции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продукции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357234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Мука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Мука пшеничная 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648375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Рис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Рис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4752340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крупы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Крупы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2630401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Макароны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Макароны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9740841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Хлеб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Хлеб пшеничный из муки 1 сорта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2121290"/>
                  </a:ext>
                </a:extLst>
              </a:tr>
              <a:tr h="115069"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Мясное животноводство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баранина 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358495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говядина 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99320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конина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93591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свинина 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077053"/>
                  </a:ext>
                </a:extLst>
              </a:tr>
              <a:tr h="452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Масло растительное рафинированное и нерафинированное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Масло растительное рафинированное и нерафинированное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9738874"/>
                  </a:ext>
                </a:extLst>
              </a:tr>
              <a:tr h="115069">
                <a:tc rowSpan="9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Овощи, фрукты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Капуста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429697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Картофель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016285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Лук репчатый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6882415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Морковь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5589392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Огурцы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6405017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Перец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8432703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Свекла столовая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563109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Томаты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3327689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Яблоки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277670"/>
                  </a:ext>
                </a:extLst>
              </a:tr>
              <a:tr h="115069">
                <a:tc rowSpan="4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ИНТЕНСИВНОЕ МОЛОЧНОЕ ЖИВОТНОВОДСТВО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Кисломолочные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554272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Масло сливочное 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118026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Молоко и сливки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7401668"/>
                  </a:ext>
                </a:extLst>
              </a:tr>
              <a:tr h="115069"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Сыры и творог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3314698"/>
                  </a:ext>
                </a:extLst>
              </a:tr>
              <a:tr h="1150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Кондитерские изделия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645971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соки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9104138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Колбасные изделия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9131910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Рыба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045376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Сахар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Сахар-песок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353136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Сахар-сырец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9C000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9607908"/>
                  </a:ext>
                </a:extLst>
              </a:tr>
              <a:tr h="115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Птицеводство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3698" marR="3698" marT="36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3698" marR="3698" marT="36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265925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362ED9-0B32-499E-B8D1-D1186A2FC118}"/>
              </a:ext>
            </a:extLst>
          </p:cNvPr>
          <p:cNvSpPr txBox="1"/>
          <p:nvPr/>
        </p:nvSpPr>
        <p:spPr>
          <a:xfrm>
            <a:off x="4419740" y="446558"/>
            <a:ext cx="810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информация с проекта от 02.02.2021 «Концепции развития АПК РК на 2022-2026 годы»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2BA18C-D11A-45D1-B225-A899C664159D}"/>
              </a:ext>
            </a:extLst>
          </p:cNvPr>
          <p:cNvSpPr txBox="1"/>
          <p:nvPr/>
        </p:nvSpPr>
        <p:spPr>
          <a:xfrm>
            <a:off x="4756297" y="4852926"/>
            <a:ext cx="7435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видно из анализа вышеуказанных таблиц: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самообеспеченности продовольственных товаров у мяса птицы один из низких в Казахстане, 58% в 2019году;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обеспеченности мясного животноводства составляет практически 100%;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господдержки в виде субсидирования в проекте на 2022-2026 годы низкий в птицеводстве, 7% от общего объема;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льготного кредитования птицеводства составляет всего 5%.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9A3DC027-1F17-495B-88C8-06292E32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332" y="6488625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78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FA5BEC9F-64D4-49BF-93D3-48E4AFE99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03669"/>
              </p:ext>
            </p:extLst>
          </p:nvPr>
        </p:nvGraphicFramePr>
        <p:xfrm>
          <a:off x="59207" y="617790"/>
          <a:ext cx="8153630" cy="2240799"/>
        </p:xfrm>
        <a:graphic>
          <a:graphicData uri="http://schemas.openxmlformats.org/drawingml/2006/table">
            <a:tbl>
              <a:tblPr/>
              <a:tblGrid>
                <a:gridCol w="2748122">
                  <a:extLst>
                    <a:ext uri="{9D8B030D-6E8A-4147-A177-3AD203B41FA5}">
                      <a16:colId xmlns:a16="http://schemas.microsoft.com/office/drawing/2014/main" xmlns="" val="3477059513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137877922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3070882149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1860719346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88584070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1094877341"/>
                    </a:ext>
                  </a:extLst>
                </a:gridCol>
                <a:gridCol w="635179">
                  <a:extLst>
                    <a:ext uri="{9D8B030D-6E8A-4147-A177-3AD203B41FA5}">
                      <a16:colId xmlns:a16="http://schemas.microsoft.com/office/drawing/2014/main" xmlns="" val="1426794843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1575949078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120657254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565818939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2434347884"/>
                    </a:ext>
                  </a:extLst>
                </a:gridCol>
                <a:gridCol w="349997">
                  <a:extLst>
                    <a:ext uri="{9D8B030D-6E8A-4147-A177-3AD203B41FA5}">
                      <a16:colId xmlns:a16="http://schemas.microsoft.com/office/drawing/2014/main" xmlns="" val="1072012962"/>
                    </a:ext>
                  </a:extLst>
                </a:gridCol>
                <a:gridCol w="544599">
                  <a:extLst>
                    <a:ext uri="{9D8B030D-6E8A-4147-A177-3AD203B41FA5}">
                      <a16:colId xmlns:a16="http://schemas.microsoft.com/office/drawing/2014/main" xmlns="" val="812541103"/>
                    </a:ext>
                  </a:extLst>
                </a:gridCol>
                <a:gridCol w="725760">
                  <a:extLst>
                    <a:ext uri="{9D8B030D-6E8A-4147-A177-3AD203B41FA5}">
                      <a16:colId xmlns:a16="http://schemas.microsoft.com/office/drawing/2014/main" xmlns="" val="4116841258"/>
                    </a:ext>
                  </a:extLst>
                </a:gridCol>
              </a:tblGrid>
              <a:tr h="271515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Кредитование через БВУ, БРК, КазАгро и др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2891597"/>
                  </a:ext>
                </a:extLst>
              </a:tr>
              <a:tr h="2392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строк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2172635"/>
                  </a:ext>
                </a:extLst>
              </a:tr>
              <a:tr h="150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МЯСНОЕ ЖИВОТНОВОДСТВО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9659504"/>
                  </a:ext>
                </a:extLst>
              </a:tr>
              <a:tr h="150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ПЕРЕРАБОТКА ПРОДУКЦИИ АПК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3001612"/>
                  </a:ext>
                </a:extLst>
              </a:tr>
              <a:tr h="271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ИНТЕНСИВНОЕ МОЛОЧНОЕ ЖИВОТНОВОДСТВО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8961166"/>
                  </a:ext>
                </a:extLst>
              </a:tr>
              <a:tr h="2957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ПРОИЗВОДСТВО ВЫСОКОРЕНТАБЕЛЬНЫХ КУЛЬТУР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3827988"/>
                  </a:ext>
                </a:extLst>
              </a:tr>
              <a:tr h="150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РАЗВИТИЕ КОРМОПРОИЗВОДСТВА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4609953"/>
                  </a:ext>
                </a:extLst>
              </a:tr>
              <a:tr h="150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ПТИЦЕВОДСТВО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655336"/>
                  </a:ext>
                </a:extLst>
              </a:tr>
              <a:tr h="150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5837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4BFC67-DD12-46B2-89D0-3E72FD9DDCEB}"/>
              </a:ext>
            </a:extLst>
          </p:cNvPr>
          <p:cNvSpPr txBox="1"/>
          <p:nvPr/>
        </p:nvSpPr>
        <p:spPr>
          <a:xfrm>
            <a:off x="-61295" y="392837"/>
            <a:ext cx="810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информация с проекта от 02.02.2021 «Концепции развития АПК РК на 2022-2026 годы»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3DF979-9A08-4DCA-9931-4E3CDA5D36A4}"/>
              </a:ext>
            </a:extLst>
          </p:cNvPr>
          <p:cNvSpPr txBox="1"/>
          <p:nvPr/>
        </p:nvSpPr>
        <p:spPr>
          <a:xfrm>
            <a:off x="0" y="2875035"/>
            <a:ext cx="8108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данные с проекта развития птицеводства СПК на прирост мяса птицы 319 тыс. тонн в 2022-2026 годы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E648C6-42EF-4D4F-A464-8700D3AB35B6}"/>
              </a:ext>
            </a:extLst>
          </p:cNvPr>
          <p:cNvSpPr txBox="1"/>
          <p:nvPr/>
        </p:nvSpPr>
        <p:spPr>
          <a:xfrm>
            <a:off x="8470605" y="737288"/>
            <a:ext cx="3721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СПК в настоящем проекте: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C25953-050E-467E-8BBE-78909388A2CE}"/>
              </a:ext>
            </a:extLst>
          </p:cNvPr>
          <p:cNvSpPr txBox="1"/>
          <p:nvPr/>
        </p:nvSpPr>
        <p:spPr>
          <a:xfrm>
            <a:off x="8629650" y="3429000"/>
            <a:ext cx="3562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данные произведены на следующих исходных данных для всех участников- производителей: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Прироста объемов производства мяса птицы 319 тыс. тонн, отсутствия прироста мощностей по производству пищевого яйца;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7% (9%, 10%) процентной ставки;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Закупа годового объема зерновых, шрота подсолнечного в период сбора урожая с привлечением льготного кредитования под 2 % на ¾ объема;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– 2000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тонну мяса;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Кредитование инвестиций на условиях: собственный капитал -25%, заемный – 75%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75A9E3-8718-4C26-95D3-B390C6A2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569" y="6497239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85271FB-D18B-4A0D-9A76-DCAF88252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87206"/>
              </p:ext>
            </p:extLst>
          </p:nvPr>
        </p:nvGraphicFramePr>
        <p:xfrm>
          <a:off x="59209" y="3152034"/>
          <a:ext cx="8153628" cy="3286265"/>
        </p:xfrm>
        <a:graphic>
          <a:graphicData uri="http://schemas.openxmlformats.org/drawingml/2006/table">
            <a:tbl>
              <a:tblPr/>
              <a:tblGrid>
                <a:gridCol w="2270179">
                  <a:extLst>
                    <a:ext uri="{9D8B030D-6E8A-4147-A177-3AD203B41FA5}">
                      <a16:colId xmlns:a16="http://schemas.microsoft.com/office/drawing/2014/main" xmlns="" val="4160097979"/>
                    </a:ext>
                  </a:extLst>
                </a:gridCol>
                <a:gridCol w="784460">
                  <a:extLst>
                    <a:ext uri="{9D8B030D-6E8A-4147-A177-3AD203B41FA5}">
                      <a16:colId xmlns:a16="http://schemas.microsoft.com/office/drawing/2014/main" xmlns="" val="3679969590"/>
                    </a:ext>
                  </a:extLst>
                </a:gridCol>
                <a:gridCol w="487316">
                  <a:extLst>
                    <a:ext uri="{9D8B030D-6E8A-4147-A177-3AD203B41FA5}">
                      <a16:colId xmlns:a16="http://schemas.microsoft.com/office/drawing/2014/main" xmlns="" val="782523132"/>
                    </a:ext>
                  </a:extLst>
                </a:gridCol>
                <a:gridCol w="487316">
                  <a:extLst>
                    <a:ext uri="{9D8B030D-6E8A-4147-A177-3AD203B41FA5}">
                      <a16:colId xmlns:a16="http://schemas.microsoft.com/office/drawing/2014/main" xmlns="" val="2079124862"/>
                    </a:ext>
                  </a:extLst>
                </a:gridCol>
                <a:gridCol w="487316">
                  <a:extLst>
                    <a:ext uri="{9D8B030D-6E8A-4147-A177-3AD203B41FA5}">
                      <a16:colId xmlns:a16="http://schemas.microsoft.com/office/drawing/2014/main" xmlns="" val="633793244"/>
                    </a:ext>
                  </a:extLst>
                </a:gridCol>
                <a:gridCol w="487316">
                  <a:extLst>
                    <a:ext uri="{9D8B030D-6E8A-4147-A177-3AD203B41FA5}">
                      <a16:colId xmlns:a16="http://schemas.microsoft.com/office/drawing/2014/main" xmlns="" val="3194397516"/>
                    </a:ext>
                  </a:extLst>
                </a:gridCol>
                <a:gridCol w="487316">
                  <a:extLst>
                    <a:ext uri="{9D8B030D-6E8A-4147-A177-3AD203B41FA5}">
                      <a16:colId xmlns:a16="http://schemas.microsoft.com/office/drawing/2014/main" xmlns="" val="4289046920"/>
                    </a:ext>
                  </a:extLst>
                </a:gridCol>
                <a:gridCol w="487316">
                  <a:extLst>
                    <a:ext uri="{9D8B030D-6E8A-4147-A177-3AD203B41FA5}">
                      <a16:colId xmlns:a16="http://schemas.microsoft.com/office/drawing/2014/main" xmlns="" val="771108160"/>
                    </a:ext>
                  </a:extLst>
                </a:gridCol>
                <a:gridCol w="487316">
                  <a:extLst>
                    <a:ext uri="{9D8B030D-6E8A-4147-A177-3AD203B41FA5}">
                      <a16:colId xmlns:a16="http://schemas.microsoft.com/office/drawing/2014/main" xmlns="" val="1885681272"/>
                    </a:ext>
                  </a:extLst>
                </a:gridCol>
                <a:gridCol w="427887">
                  <a:extLst>
                    <a:ext uri="{9D8B030D-6E8A-4147-A177-3AD203B41FA5}">
                      <a16:colId xmlns:a16="http://schemas.microsoft.com/office/drawing/2014/main" xmlns="" val="557943597"/>
                    </a:ext>
                  </a:extLst>
                </a:gridCol>
                <a:gridCol w="487316">
                  <a:extLst>
                    <a:ext uri="{9D8B030D-6E8A-4147-A177-3AD203B41FA5}">
                      <a16:colId xmlns:a16="http://schemas.microsoft.com/office/drawing/2014/main" xmlns="" val="3893283489"/>
                    </a:ext>
                  </a:extLst>
                </a:gridCol>
                <a:gridCol w="772574">
                  <a:extLst>
                    <a:ext uri="{9D8B030D-6E8A-4147-A177-3AD203B41FA5}">
                      <a16:colId xmlns:a16="http://schemas.microsoft.com/office/drawing/2014/main" xmlns="" val="2184327099"/>
                    </a:ext>
                  </a:extLst>
                </a:gridCol>
              </a:tblGrid>
              <a:tr h="230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ед.изм.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2 020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2 021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2 022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2 023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2 024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2 025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2 026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2 027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за 2022-2026 г.г.</a:t>
                      </a:r>
                    </a:p>
                  </a:txBody>
                  <a:tcPr marL="6125" marR="6125" marT="61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086951"/>
                  </a:ext>
                </a:extLst>
              </a:tr>
              <a:tr h="14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мяса птицы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тонн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693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2 710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0808738"/>
                  </a:ext>
                </a:extLst>
              </a:tr>
              <a:tr h="14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 мяса птицы 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тонн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994640"/>
                  </a:ext>
                </a:extLst>
              </a:tr>
              <a:tr h="14608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 в основной капитал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USD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1579009"/>
                  </a:ext>
                </a:extLst>
              </a:tr>
              <a:tr h="146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8400653"/>
                  </a:ext>
                </a:extLst>
              </a:tr>
              <a:tr h="14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Инвестсубсидии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396422"/>
                  </a:ext>
                </a:extLst>
              </a:tr>
              <a:tr h="342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Потребность в заемном капитале в основной капитал - кредитование-75%, собственный капитал-25%  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6874074"/>
                  </a:ext>
                </a:extLst>
              </a:tr>
              <a:tr h="14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процентной ставки, 7%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2471192"/>
                  </a:ext>
                </a:extLst>
              </a:tr>
              <a:tr h="14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за кг мяса, 70 тенге( средн)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619175"/>
                  </a:ext>
                </a:extLst>
              </a:tr>
              <a:tr h="230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за приобртение племенного Суточного молодняка, 600 тг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6491291"/>
                  </a:ext>
                </a:extLst>
              </a:tr>
              <a:tr h="14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Производство яйца пищевого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2809349"/>
                  </a:ext>
                </a:extLst>
              </a:tr>
              <a:tr h="14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за 1 шт. яйц, 3 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2867538"/>
                  </a:ext>
                </a:extLst>
              </a:tr>
              <a:tr h="298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за приобретение суточного молодняка финально формы яичного направления, 60 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846448"/>
                  </a:ext>
                </a:extLst>
              </a:tr>
              <a:tr h="342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Потребность в оборотных средствах на приобретение зерновых, шрота подсолнечного - кредитование 75%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188932"/>
                  </a:ext>
                </a:extLst>
              </a:tr>
              <a:tr h="14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кредитование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34665"/>
                  </a:ext>
                </a:extLst>
              </a:tr>
              <a:tr h="14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субсидирование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тенге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25" marR="6125" marT="61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393</a:t>
                      </a:r>
                    </a:p>
                  </a:txBody>
                  <a:tcPr marL="6125" marR="6125" marT="61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677213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AC38891-CC6D-40A1-B8F7-5A132197B262}"/>
              </a:ext>
            </a:extLst>
          </p:cNvPr>
          <p:cNvSpPr txBox="1">
            <a:spLocks/>
          </p:cNvSpPr>
          <p:nvPr/>
        </p:nvSpPr>
        <p:spPr>
          <a:xfrm>
            <a:off x="0" y="1417"/>
            <a:ext cx="12192000" cy="361950"/>
          </a:xfrm>
          <a:prstGeom prst="rect">
            <a:avLst/>
          </a:prstGeom>
          <a:solidFill>
            <a:srgbClr val="00B0F0">
              <a:alpha val="21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ts val="2400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инвестиций в основной капитал птицеводства, потребность в заемном капитале,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гос.поддержки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16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ключевые показатели развития птицеводства до 2027 года 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7130F1-6A50-4CDC-B94C-06EDC5EAD873}"/>
              </a:ext>
            </a:extLst>
          </p:cNvPr>
          <p:cNvSpPr txBox="1"/>
          <p:nvPr/>
        </p:nvSpPr>
        <p:spPr>
          <a:xfrm>
            <a:off x="8795903" y="1155502"/>
            <a:ext cx="325856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экономические показатели изменения за 5 лет, при реализации программы поддержки развития птицеводства: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ВВП + 366млрд.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или 1,9 раза </a:t>
            </a:r>
          </a:p>
          <a:p>
            <a:pPr marL="285750" indent="-285750">
              <a:buFont typeface="Wingdings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экспортной выручки +78 млрд.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 7 раза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рабочих мест 9800 или в 1,6 раза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производительности труда 66,5 тыс. доллар/человек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charset="2"/>
              <a:buChar char="ü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AB2CC0D-ABC5-4382-B85E-58CBEC58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243" y="6512213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58044C9-48E5-4A0F-A080-F9393353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57009"/>
              </p:ext>
            </p:extLst>
          </p:nvPr>
        </p:nvGraphicFramePr>
        <p:xfrm>
          <a:off x="253099" y="609599"/>
          <a:ext cx="8281298" cy="5677856"/>
        </p:xfrm>
        <a:graphic>
          <a:graphicData uri="http://schemas.openxmlformats.org/drawingml/2006/table">
            <a:tbl>
              <a:tblPr/>
              <a:tblGrid>
                <a:gridCol w="4189364">
                  <a:extLst>
                    <a:ext uri="{9D8B030D-6E8A-4147-A177-3AD203B41FA5}">
                      <a16:colId xmlns:a16="http://schemas.microsoft.com/office/drawing/2014/main" xmlns="" val="3779722907"/>
                    </a:ext>
                  </a:extLst>
                </a:gridCol>
                <a:gridCol w="584562">
                  <a:extLst>
                    <a:ext uri="{9D8B030D-6E8A-4147-A177-3AD203B41FA5}">
                      <a16:colId xmlns:a16="http://schemas.microsoft.com/office/drawing/2014/main" xmlns="" val="2941947107"/>
                    </a:ext>
                  </a:extLst>
                </a:gridCol>
                <a:gridCol w="584562">
                  <a:extLst>
                    <a:ext uri="{9D8B030D-6E8A-4147-A177-3AD203B41FA5}">
                      <a16:colId xmlns:a16="http://schemas.microsoft.com/office/drawing/2014/main" xmlns="" val="2887521929"/>
                    </a:ext>
                  </a:extLst>
                </a:gridCol>
                <a:gridCol w="584562">
                  <a:extLst>
                    <a:ext uri="{9D8B030D-6E8A-4147-A177-3AD203B41FA5}">
                      <a16:colId xmlns:a16="http://schemas.microsoft.com/office/drawing/2014/main" xmlns="" val="3366219554"/>
                    </a:ext>
                  </a:extLst>
                </a:gridCol>
                <a:gridCol w="584562">
                  <a:extLst>
                    <a:ext uri="{9D8B030D-6E8A-4147-A177-3AD203B41FA5}">
                      <a16:colId xmlns:a16="http://schemas.microsoft.com/office/drawing/2014/main" xmlns="" val="1248360733"/>
                    </a:ext>
                  </a:extLst>
                </a:gridCol>
                <a:gridCol w="584562">
                  <a:extLst>
                    <a:ext uri="{9D8B030D-6E8A-4147-A177-3AD203B41FA5}">
                      <a16:colId xmlns:a16="http://schemas.microsoft.com/office/drawing/2014/main" xmlns="" val="3232336136"/>
                    </a:ext>
                  </a:extLst>
                </a:gridCol>
                <a:gridCol w="584562">
                  <a:extLst>
                    <a:ext uri="{9D8B030D-6E8A-4147-A177-3AD203B41FA5}">
                      <a16:colId xmlns:a16="http://schemas.microsoft.com/office/drawing/2014/main" xmlns="" val="3282416095"/>
                    </a:ext>
                  </a:extLst>
                </a:gridCol>
                <a:gridCol w="584562">
                  <a:extLst>
                    <a:ext uri="{9D8B030D-6E8A-4147-A177-3AD203B41FA5}">
                      <a16:colId xmlns:a16="http://schemas.microsoft.com/office/drawing/2014/main" xmlns="" val="1996777763"/>
                    </a:ext>
                  </a:extLst>
                </a:gridCol>
              </a:tblGrid>
              <a:tr h="213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527120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ВАЛОВОЕ ПРОИЗВОДСТВО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553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651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3 156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9969477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тонн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643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2 710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8570259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Пищевое яйцо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шт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5 512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5 589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5 647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5 695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5 712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28 156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312191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ПРИРОСТ ПРОИЗВОДСТВА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088210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тонн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97189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Пищевое яйцо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шт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571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295176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ПРИВЛЕКАЕМЫЕ ИНВЕСТИЦИИ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8216254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4897814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Пищевое яйцо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2934863"/>
                  </a:ext>
                </a:extLst>
              </a:tr>
              <a:tr h="2995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ЭКСПОРТ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6348221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тонн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1806121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Пищевое яйцо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шт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2 389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3461060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ЭКСПОРТНАЯ ВЫРУЧКА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082709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Мясо птицы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9596815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Пищевое яйцо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7092424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Льготкное кредитованиеинветиций в основной капитал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7820"/>
                  </a:ext>
                </a:extLst>
              </a:tr>
              <a:tr h="3528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Потребность в льготном кредитовании ПОС на закуп зерновых, шротов под 2%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60428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ИНВЕСТИЦИОННЫЕ СУБСИДИИ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4319777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НА ПРОДУКЦИЮ, суточных цыплят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5638745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СУБСИДИРОВАНИЕ % ставки (-7%)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0576224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ГОС. ПОДДЕРЖКА в виде субсидирования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млрд. тг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393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2929789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РАБОЧИХ МЕСТ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20 700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22 600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25 400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25 600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27 300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6767364"/>
                  </a:ext>
                </a:extLst>
              </a:tr>
              <a:tr h="206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НОВЫЕ РАБОЧИЕ МЕСТА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3 200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2 800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9 800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5559771"/>
                  </a:ext>
                </a:extLst>
              </a:tr>
              <a:tr h="2130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ПРОИЗВОДИТЕЛЬНОСТЬ ТРУДА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USD/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53 560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56 874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59 627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63 080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66 529</a:t>
                      </a:r>
                    </a:p>
                  </a:txBody>
                  <a:tcPr marL="5137" marR="5137" marT="5137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37" marR="5137" marT="513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5053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45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меры для усиления уровня биобезопасности в птицеводстве РК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AB2CC0D-ABC5-4382-B85E-58CBEC58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243" y="65122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295D4F3-4F84-4584-B12F-0A15290987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008" y="528955"/>
          <a:ext cx="11842413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185">
                  <a:extLst>
                    <a:ext uri="{9D8B030D-6E8A-4147-A177-3AD203B41FA5}">
                      <a16:colId xmlns:a16="http://schemas.microsoft.com/office/drawing/2014/main" xmlns="" val="989795677"/>
                    </a:ext>
                  </a:extLst>
                </a:gridCol>
                <a:gridCol w="855053">
                  <a:extLst>
                    <a:ext uri="{9D8B030D-6E8A-4147-A177-3AD203B41FA5}">
                      <a16:colId xmlns:a16="http://schemas.microsoft.com/office/drawing/2014/main" xmlns="" val="40114116"/>
                    </a:ext>
                  </a:extLst>
                </a:gridCol>
                <a:gridCol w="1903705">
                  <a:extLst>
                    <a:ext uri="{9D8B030D-6E8A-4147-A177-3AD203B41FA5}">
                      <a16:colId xmlns:a16="http://schemas.microsoft.com/office/drawing/2014/main" xmlns="" val="2111198417"/>
                    </a:ext>
                  </a:extLst>
                </a:gridCol>
                <a:gridCol w="1780470">
                  <a:extLst>
                    <a:ext uri="{9D8B030D-6E8A-4147-A177-3AD203B41FA5}">
                      <a16:colId xmlns:a16="http://schemas.microsoft.com/office/drawing/2014/main" xmlns="" val="3211407268"/>
                    </a:ext>
                  </a:extLst>
                </a:gridCol>
              </a:tblGrid>
              <a:tr h="2669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завер-шения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5172302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 принудительной вакцинации всего поголовья птицы в РК при угрозе заноса и распространения  высокопатогенного вируса гриппа птиц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МСХ, Комитет ветнадзора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стоимости вакцины  для ПФ- собственники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7366488"/>
                  </a:ext>
                </a:extLst>
              </a:tr>
              <a:tr h="26693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 мониторинга эпизоотической ситуации на территории РК при поступлении  информации о наличии очагов особо опасных инфекций в сопредельных государствах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МСХ, Комитет ветнадзора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Госбюджет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901113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проведение вакцинации поголовья птицы по особо опасным болезням птиц при ухудшении эпизоотической ситуации в регионах, на основе результатов лабораторных исследований.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МСХ, Комитет ветнадзора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Госбюджет, собственники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7326181"/>
                  </a:ext>
                </a:extLst>
              </a:tr>
              <a:tr h="84932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ежегодный План диагностических исследований проведение исследований проб сыворотки крови птиц  на ПФ, МСБ  и в домашних хозяйствах  для  изучения  эпизоотической ситуации по особо-опасным болезням  (Ньюкасла, инфекционный бронхит, болезнь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Гамборо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ПТИЧИЙ ГРИПП) и определения поствакцинальных  титров антител с обязательным  размещением информации о результатах исследований  на соответствующем информационном ресурсе Комитета ветнадзора, и непосредственно ПФ в случае выявления инфекций.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МСХ, Комитет ветнадзора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Госбюджет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9201930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Стандартов по обеспечению биобезопасности птиц в РК.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 при  участии НПП, СПК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0542974"/>
                  </a:ext>
                </a:extLst>
              </a:tr>
              <a:tr h="26693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компетенцию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ветинспекторов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функцию контроля за исполнением Стандартов биобезопасности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МСХ, Комитет ветнадзора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996240"/>
                  </a:ext>
                </a:extLst>
              </a:tr>
              <a:tr h="26693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ветинспекторов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соответствуюших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территорий в процедуру согласования выдачи разрешений на строительство объектов вблизи  ПФ, для обеспечения строгого соблюдения норм санитарного разрыва животноводческих объектов.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МСХ, Комитет ветнадзора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49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75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меры для усиления уровня биобезопасности в птицеводстве РК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AB2CC0D-ABC5-4382-B85E-58CBEC58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243" y="65122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06C4E-0524-4843-BBBA-6A82939E40C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295D4F3-4F84-4584-B12F-0A15290987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008" y="528955"/>
          <a:ext cx="11842413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3185">
                  <a:extLst>
                    <a:ext uri="{9D8B030D-6E8A-4147-A177-3AD203B41FA5}">
                      <a16:colId xmlns:a16="http://schemas.microsoft.com/office/drawing/2014/main" xmlns="" val="989795677"/>
                    </a:ext>
                  </a:extLst>
                </a:gridCol>
                <a:gridCol w="841871">
                  <a:extLst>
                    <a:ext uri="{9D8B030D-6E8A-4147-A177-3AD203B41FA5}">
                      <a16:colId xmlns:a16="http://schemas.microsoft.com/office/drawing/2014/main" xmlns="" val="40114116"/>
                    </a:ext>
                  </a:extLst>
                </a:gridCol>
                <a:gridCol w="1916887">
                  <a:extLst>
                    <a:ext uri="{9D8B030D-6E8A-4147-A177-3AD203B41FA5}">
                      <a16:colId xmlns:a16="http://schemas.microsoft.com/office/drawing/2014/main" xmlns="" val="2111198417"/>
                    </a:ext>
                  </a:extLst>
                </a:gridCol>
                <a:gridCol w="1780470">
                  <a:extLst>
                    <a:ext uri="{9D8B030D-6E8A-4147-A177-3AD203B41FA5}">
                      <a16:colId xmlns:a16="http://schemas.microsoft.com/office/drawing/2014/main" xmlns="" val="3211407268"/>
                    </a:ext>
                  </a:extLst>
                </a:gridCol>
              </a:tblGrid>
              <a:tr h="2669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завер-шения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5172302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  проведения государственной регистрации диагностических средств (тестов, препаратов для проведения исследований) при их ввозе в РК, по аналогии с 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 при  участии НПП, СПК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0538771"/>
                  </a:ext>
                </a:extLst>
              </a:tr>
              <a:tr h="46106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регулярного размещения на информационных ресурсах Комитета ветнадзора информации об эпизоотической ситуации  в регионах, а также на ПФ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МСХ, Комитет ветнадзора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659330"/>
                  </a:ext>
                </a:extLst>
              </a:tr>
              <a:tr h="26693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Запрещение содержания птицы в домашних хозяйствах и  ФХ в радиусе 500 метров  вокруг  ПФ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МСХ, Комитет ветнадзора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 требуется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655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53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231080" y="2496583"/>
            <a:ext cx="8723026" cy="1677596"/>
            <a:chOff x="297713" y="3649"/>
            <a:chExt cx="11148429" cy="1864834"/>
          </a:xfrm>
          <a:solidFill>
            <a:schemeClr val="accent2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3" name="Пятиугольник 22"/>
            <p:cNvSpPr/>
            <p:nvPr/>
          </p:nvSpPr>
          <p:spPr>
            <a:xfrm rot="10800000">
              <a:off x="297713" y="3649"/>
              <a:ext cx="10879465" cy="1864834"/>
            </a:xfrm>
            <a:prstGeom prst="homePlat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ятиугольник 4"/>
            <p:cNvSpPr/>
            <p:nvPr/>
          </p:nvSpPr>
          <p:spPr>
            <a:xfrm>
              <a:off x="763921" y="3649"/>
              <a:ext cx="10682221" cy="18648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2340" tIns="137160" rIns="256032" bIns="137160" numCol="1" spcCol="1270" anchor="ctr" anchorCtr="0">
              <a:noAutofit/>
            </a:bodyPr>
            <a:lstStyle/>
            <a:p>
              <a:pPr algn="ctr"/>
              <a:r>
                <a:rPr lang="ru-RU" alt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Обзор мяса птицы и яйца пищевого </a:t>
              </a:r>
            </a:p>
            <a:p>
              <a:pPr algn="ctr"/>
              <a:r>
                <a:rPr lang="ru-RU" alt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altLang="ru-RU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МИРе</a:t>
              </a:r>
              <a:endPara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8" y="2496582"/>
            <a:ext cx="1774335" cy="1774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946CD74-FF33-4F3C-AA5A-FC2DFE56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0541" y="6497239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z="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6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586876"/>
            <a:ext cx="12192000" cy="271123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мяса птицы и яйца пищевого в МИРЕ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BDED447D-88BD-4F15-9DC1-25F9FB2C80D7}"/>
              </a:ext>
            </a:extLst>
          </p:cNvPr>
          <p:cNvSpPr txBox="1"/>
          <p:nvPr/>
        </p:nvSpPr>
        <p:spPr>
          <a:xfrm>
            <a:off x="0" y="367191"/>
            <a:ext cx="12192000" cy="257187"/>
          </a:xfrm>
          <a:prstGeom prst="rect">
            <a:avLst/>
          </a:prstGeom>
        </p:spPr>
        <p:txBody>
          <a:bodyPr wrap="square" lIns="0" tIns="10860" rIns="0" bIns="0">
            <a:spAutoFit/>
          </a:bodyPr>
          <a:lstStyle/>
          <a:p>
            <a:pPr marL="10860" algn="ctr" defTabSz="781903">
              <a:spcBef>
                <a:spcPts val="86"/>
              </a:spcBef>
              <a:defRPr/>
            </a:pPr>
            <a:r>
              <a:rPr lang="ru-RU" sz="1600" b="1" spc="107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и потребление мяса</a:t>
            </a:r>
            <a:r>
              <a:rPr lang="ru-RU" sz="1600" b="1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spc="68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ru-RU" sz="1600" b="1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115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90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прогнозом</a:t>
            </a:r>
            <a:r>
              <a:rPr lang="ru-RU" sz="1600" b="1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97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1600" b="1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158" dirty="0">
                <a:solidFill>
                  <a:srgbClr val="020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2050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114"/>
          <p:cNvSpPr txBox="1">
            <a:spLocks noChangeArrowheads="1"/>
          </p:cNvSpPr>
          <p:nvPr/>
        </p:nvSpPr>
        <p:spPr bwMode="auto">
          <a:xfrm>
            <a:off x="6934668" y="3362139"/>
            <a:ext cx="5257332" cy="31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60" rIns="0" bIns="0">
            <a:spAutoFit/>
          </a:bodyPr>
          <a:lstStyle>
            <a:lvl1pPr marL="9525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88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численности населения, рост спроса на продукты питания, ограниченные  ресурсы Земли   стимулируют увеличение  производства продукции птицеводства в мире на основании</a:t>
            </a: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38125" indent="-228600" fontAlgn="base">
              <a:spcBef>
                <a:spcPts val="513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 птицы является </a:t>
            </a: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 доступным источником  </a:t>
            </a: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животного происхождения для всех слоев  населения; </a:t>
            </a:r>
          </a:p>
          <a:p>
            <a:pPr marL="238125" indent="-228600" fontAlgn="base">
              <a:spcBef>
                <a:spcPts val="513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землепользования за счет высокого коэффициента </a:t>
            </a:r>
            <a:r>
              <a:rPr lang="ru-RU" alt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кормоотдачи</a:t>
            </a: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38125" indent="-228600" fontAlgn="base">
              <a:spcBef>
                <a:spcPts val="3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парниковых газов в системах интенсивного животноводства;</a:t>
            </a:r>
          </a:p>
          <a:p>
            <a:pPr marL="238125" indent="-228600" fontAlgn="base">
              <a:spcBef>
                <a:spcPts val="3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мяса птицы относится к системам интенсивного безземельного животноводства ; </a:t>
            </a:r>
          </a:p>
          <a:p>
            <a:pPr marL="238125" indent="-228600" fontAlgn="base">
              <a:spcBef>
                <a:spcPts val="3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цикл воспроизводства; </a:t>
            </a:r>
          </a:p>
          <a:p>
            <a:pPr marL="238125" indent="-228600" fontAlgn="base">
              <a:spcBef>
                <a:spcPts val="3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не ограничено медицинскими, религиозными и другими барьерами;</a:t>
            </a:r>
          </a:p>
          <a:p>
            <a:pPr marL="238125" indent="-228600" fontAlgn="base">
              <a:spcBef>
                <a:spcPts val="30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altLang="ru-RU" sz="12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Урбанизация.</a:t>
            </a:r>
            <a:endParaRPr lang="ru-RU" altLang="ru-RU" sz="1000" dirty="0">
              <a:solidFill>
                <a:srgbClr val="01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15"/>
          <p:cNvSpPr txBox="1">
            <a:spLocks noChangeArrowheads="1"/>
          </p:cNvSpPr>
          <p:nvPr/>
        </p:nvSpPr>
        <p:spPr bwMode="auto">
          <a:xfrm>
            <a:off x="274115" y="5964652"/>
            <a:ext cx="4537583" cy="5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60" rIns="0" bIns="0">
            <a:spAutoFit/>
          </a:bodyPr>
          <a:lstStyle>
            <a:lvl1pPr marL="9525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ts val="88"/>
              </a:spcBef>
              <a:spcAft>
                <a:spcPct val="0"/>
              </a:spcAft>
            </a:pPr>
            <a:r>
              <a:rPr lang="ru-RU" altLang="ru-RU" sz="7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</a:p>
          <a:p>
            <a:pPr fontAlgn="base">
              <a:spcBef>
                <a:spcPts val="88"/>
              </a:spcBef>
              <a:spcAft>
                <a:spcPct val="0"/>
              </a:spcAft>
            </a:pPr>
            <a:r>
              <a:rPr lang="ru-RU" altLang="ru-RU" sz="7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обзор </a:t>
            </a:r>
            <a:r>
              <a:rPr lang="ru-RU" altLang="ru-RU" sz="7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RaboBank</a:t>
            </a:r>
            <a:r>
              <a:rPr lang="ru-RU" altLang="ru-RU" sz="7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ФАО  </a:t>
            </a:r>
          </a:p>
          <a:p>
            <a:pPr fontAlgn="base">
              <a:spcBef>
                <a:spcPts val="88"/>
              </a:spcBef>
              <a:spcAft>
                <a:spcPct val="0"/>
              </a:spcAft>
            </a:pPr>
            <a:r>
              <a:rPr lang="ru-RU" altLang="ru-RU" sz="7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XIV Европейской конференции по  птицеводству (Норвегия, июнь 2014г); ФАО Доклад группы </a:t>
            </a:r>
            <a:r>
              <a:rPr lang="ru-RU" altLang="ru-RU" sz="7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экпертов</a:t>
            </a:r>
            <a:r>
              <a:rPr lang="ru-RU" altLang="ru-RU" sz="7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высокого уровня по вопросам </a:t>
            </a:r>
            <a:r>
              <a:rPr lang="ru-RU" altLang="ru-RU" sz="7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продовольсвенной</a:t>
            </a:r>
            <a:r>
              <a:rPr lang="ru-RU" altLang="ru-RU" sz="7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 и питания, 2016   Монография Безопасность кормов, продуктов питания, </a:t>
            </a:r>
            <a:r>
              <a:rPr lang="ru-RU" altLang="ru-RU" sz="7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Фисинин</a:t>
            </a:r>
            <a:r>
              <a:rPr lang="ru-RU" altLang="ru-RU" sz="7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Егоров, Пономаренко, 2012                             </a:t>
            </a:r>
            <a:endParaRPr lang="ru-RU" altLang="ru-RU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E42B093A-49DB-424D-9537-BECD7CBC9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44554"/>
              </p:ext>
            </p:extLst>
          </p:nvPr>
        </p:nvGraphicFramePr>
        <p:xfrm>
          <a:off x="340146" y="792150"/>
          <a:ext cx="5321514" cy="336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71620" y="4324837"/>
            <a:ext cx="5176680" cy="1237763"/>
            <a:chOff x="4189413" y="4818063"/>
            <a:chExt cx="5016977" cy="1014683"/>
          </a:xfrm>
        </p:grpSpPr>
        <p:pic>
          <p:nvPicPr>
            <p:cNvPr id="12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3" y="5097464"/>
              <a:ext cx="5016977" cy="73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68FBBF4-EB94-4C11-83F9-AD4AF6761D23}"/>
                </a:ext>
              </a:extLst>
            </p:cNvPr>
            <p:cNvSpPr txBox="1"/>
            <p:nvPr/>
          </p:nvSpPr>
          <p:spPr>
            <a:xfrm>
              <a:off x="4872038" y="4818063"/>
              <a:ext cx="3783793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81903"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Коэффициент </a:t>
              </a:r>
              <a:r>
                <a:rPr lang="ru-RU" sz="1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кормоотдачи</a:t>
              </a:r>
              <a:r>
                <a:rPr lang="ru-RU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(корм на кг живой массы) </a:t>
              </a: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36102"/>
              </p:ext>
            </p:extLst>
          </p:nvPr>
        </p:nvGraphicFramePr>
        <p:xfrm>
          <a:off x="6934668" y="1118492"/>
          <a:ext cx="5257332" cy="2022993"/>
        </p:xfrm>
        <a:graphic>
          <a:graphicData uri="http://schemas.openxmlformats.org/drawingml/2006/table">
            <a:tbl>
              <a:tblPr/>
              <a:tblGrid>
                <a:gridCol w="2078456">
                  <a:extLst>
                    <a:ext uri="{9D8B030D-6E8A-4147-A177-3AD203B41FA5}">
                      <a16:colId xmlns:a16="http://schemas.microsoft.com/office/drawing/2014/main" xmlns="" val="1622114397"/>
                    </a:ext>
                  </a:extLst>
                </a:gridCol>
                <a:gridCol w="794986">
                  <a:extLst>
                    <a:ext uri="{9D8B030D-6E8A-4147-A177-3AD203B41FA5}">
                      <a16:colId xmlns:a16="http://schemas.microsoft.com/office/drawing/2014/main" xmlns="" val="715942488"/>
                    </a:ext>
                  </a:extLst>
                </a:gridCol>
                <a:gridCol w="794986">
                  <a:extLst>
                    <a:ext uri="{9D8B030D-6E8A-4147-A177-3AD203B41FA5}">
                      <a16:colId xmlns:a16="http://schemas.microsoft.com/office/drawing/2014/main" xmlns="" val="3826440428"/>
                    </a:ext>
                  </a:extLst>
                </a:gridCol>
                <a:gridCol w="488485">
                  <a:extLst>
                    <a:ext uri="{9D8B030D-6E8A-4147-A177-3AD203B41FA5}">
                      <a16:colId xmlns:a16="http://schemas.microsoft.com/office/drawing/2014/main" xmlns="" val="2418334227"/>
                    </a:ext>
                  </a:extLst>
                </a:gridCol>
                <a:gridCol w="469328">
                  <a:extLst>
                    <a:ext uri="{9D8B030D-6E8A-4147-A177-3AD203B41FA5}">
                      <a16:colId xmlns:a16="http://schemas.microsoft.com/office/drawing/2014/main" xmlns="" val="547368262"/>
                    </a:ext>
                  </a:extLst>
                </a:gridCol>
                <a:gridCol w="631091">
                  <a:extLst>
                    <a:ext uri="{9D8B030D-6E8A-4147-A177-3AD203B41FA5}">
                      <a16:colId xmlns:a16="http://schemas.microsoft.com/office/drawing/2014/main" xmlns="" val="782898992"/>
                    </a:ext>
                  </a:extLst>
                </a:gridCol>
              </a:tblGrid>
              <a:tr h="1792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годы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099645"/>
                  </a:ext>
                </a:extLst>
              </a:tr>
              <a:tr h="1792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млрд.чел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6941724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населения к 1950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2427585"/>
                  </a:ext>
                </a:extLst>
              </a:tr>
              <a:tr h="1792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мяса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тонн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469666"/>
                  </a:ext>
                </a:extLst>
              </a:tr>
              <a:tr h="1792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мясо птицы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2467596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мяса к 1950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8720830"/>
                  </a:ext>
                </a:extLst>
              </a:tr>
              <a:tr h="1792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мясо птицы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3611334"/>
                  </a:ext>
                </a:extLst>
              </a:tr>
              <a:tr h="1792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всего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4381702"/>
                  </a:ext>
                </a:extLst>
              </a:tr>
              <a:tr h="1792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мясо птицы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3934245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 на душу мяса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кг/чел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0736625"/>
                  </a:ext>
                </a:extLst>
              </a:tr>
              <a:tr h="17922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мясо птицы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10154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C3533A2-2280-47D6-A648-7957CDFDA191}"/>
              </a:ext>
            </a:extLst>
          </p:cNvPr>
          <p:cNvSpPr txBox="1"/>
          <p:nvPr/>
        </p:nvSpPr>
        <p:spPr>
          <a:xfrm>
            <a:off x="7617542" y="792151"/>
            <a:ext cx="422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Динамика производства мяса птицы в Мире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BDA0B9A-9209-488F-BEA6-BD7EB6C3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071" y="6539875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0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мяса птицы и яйца пищевого в МИРЕ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598CA9-F0E5-45FB-8C57-8A5F0E12796F}"/>
              </a:ext>
            </a:extLst>
          </p:cNvPr>
          <p:cNvSpPr txBox="1"/>
          <p:nvPr/>
        </p:nvSpPr>
        <p:spPr>
          <a:xfrm>
            <a:off x="8715376" y="687804"/>
            <a:ext cx="34766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производства мяса птицы в общей структуре производства мяса: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   -  14%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   – 45% (в 2,2 раза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(за 2019)– 40% (в 2 раза)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мяса птицы на душу населения (кг/год):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РК    – 12,8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   – 35,0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(за 2020) – 20,8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высокого потенциала для развития отрасли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A9014A-C205-4C82-9F93-B260AD5925B6}"/>
              </a:ext>
            </a:extLst>
          </p:cNvPr>
          <p:cNvSpPr txBox="1"/>
          <p:nvPr/>
        </p:nvSpPr>
        <p:spPr>
          <a:xfrm>
            <a:off x="0" y="32585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мяса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798" y="6257309"/>
            <a:ext cx="40127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статистике МНЭ РК, 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F24189-C0BB-4211-AFAD-921A04DC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7080"/>
            <a:ext cx="8715376" cy="541770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4801F6-EF6E-4F55-A0BE-3B38838D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515" y="6481331"/>
            <a:ext cx="680483" cy="365125"/>
          </a:xfrm>
        </p:spPr>
        <p:txBody>
          <a:bodyPr/>
          <a:lstStyle/>
          <a:p>
            <a:fld id="{06806C4E-0524-4843-BBBA-6A82939E40CB}" type="slidenum">
              <a:rPr lang="ru-RU" sz="1100" smtClean="0"/>
              <a:t>5</a:t>
            </a:fld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49922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мяса птицы и яйца пищевого в МИРЕ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058B224-E941-4397-9260-989F65E5AE30}"/>
              </a:ext>
            </a:extLst>
          </p:cNvPr>
          <p:cNvSpPr txBox="1"/>
          <p:nvPr/>
        </p:nvSpPr>
        <p:spPr>
          <a:xfrm>
            <a:off x="8832850" y="782122"/>
            <a:ext cx="335915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по странам-лидерам за 2020: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	– 62,3 кг/чел/год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	– 10,7 кг/чел/год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Бразилия	– 64,4 кг/чел/год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ЕвроСоюз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26,4 кг/чел/год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	–  32,0 кг/чел/год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страны,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невходящие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страны лидеры  -22,8 кг/чел/год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Индия 	-2,9 кг- особенности культуры потребления пищи- вегетарианцы в индуизме.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 – 12,8 кг/чел/год или на 10 кг ниже, чем все страны, кроме стран-лидеров.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5AD3A1-0C3A-4447-AE5B-6F240BFFBBA7}"/>
              </a:ext>
            </a:extLst>
          </p:cNvPr>
          <p:cNvSpPr txBox="1"/>
          <p:nvPr/>
        </p:nvSpPr>
        <p:spPr>
          <a:xfrm>
            <a:off x="157802" y="6218691"/>
            <a:ext cx="492154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https://www.statista.com/statistics/263971/top-10-countries-worldwide-in-egg-production</a:t>
            </a:r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/</a:t>
            </a:r>
            <a:endParaRPr lang="ru-RU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8724A9-5CFD-4F84-9938-63E75BE82932}"/>
              </a:ext>
            </a:extLst>
          </p:cNvPr>
          <p:cNvSpPr txBox="1"/>
          <p:nvPr/>
        </p:nvSpPr>
        <p:spPr>
          <a:xfrm>
            <a:off x="8832849" y="5061767"/>
            <a:ext cx="3359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      </a:t>
            </a:r>
            <a:r>
              <a:rPr lang="ru-RU" sz="1400" b="1" dirty="0">
                <a:latin typeface="Times New Roman"/>
                <a:cs typeface="Times New Roman"/>
              </a:rPr>
              <a:t>ВЫВОД: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/>
                <a:cs typeface="Times New Roman"/>
              </a:rPr>
              <a:t>Казахстан находится на низком уровне производства  мяса птицы на душу населения.</a:t>
            </a:r>
          </a:p>
          <a:p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8D71A42-6EE4-4771-94F8-179FE98D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6C4E-0524-4843-BBBA-6A82939E40CB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1" y="581521"/>
            <a:ext cx="8462180" cy="52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6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мяса птицы и яйца пищевого в МИРЕ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sym typeface="Trebuchet MS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058B224-E941-4397-9260-989F65E5AE30}"/>
              </a:ext>
            </a:extLst>
          </p:cNvPr>
          <p:cNvSpPr txBox="1"/>
          <p:nvPr/>
        </p:nvSpPr>
        <p:spPr>
          <a:xfrm>
            <a:off x="9179799" y="797718"/>
            <a:ext cx="30121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по странам в2019 году: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 – 470 яиц/чел/год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– 340 яиц/чел/год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Индия – 75 яиц/чел/год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303 яиц/чел/год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Турция – 229 яиц/чел/год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страны – 61 яиц/чел/год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 – 301 яиц/чел/год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5AD3A1-0C3A-4447-AE5B-6F240BFFBBA7}"/>
              </a:ext>
            </a:extLst>
          </p:cNvPr>
          <p:cNvSpPr txBox="1"/>
          <p:nvPr/>
        </p:nvSpPr>
        <p:spPr>
          <a:xfrm>
            <a:off x="157802" y="6218691"/>
            <a:ext cx="492154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https://www.statista.com/statistics/263971/top-10-countries-worldwide-in-egg-production</a:t>
            </a:r>
            <a:r>
              <a:rPr lang="en-US" sz="800" dirty="0">
                <a:solidFill>
                  <a:prstClr val="black"/>
                </a:solidFill>
                <a:cs typeface="Arial" panose="020B0604020202020204" pitchFamily="34" charset="0"/>
              </a:rPr>
              <a:t>/</a:t>
            </a:r>
            <a:endParaRPr lang="ru-RU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8724A9-5CFD-4F84-9938-63E75BE82932}"/>
              </a:ext>
            </a:extLst>
          </p:cNvPr>
          <p:cNvSpPr txBox="1"/>
          <p:nvPr/>
        </p:nvSpPr>
        <p:spPr>
          <a:xfrm>
            <a:off x="9179798" y="3756893"/>
            <a:ext cx="3012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      </a:t>
            </a:r>
            <a:r>
              <a:rPr lang="ru-RU" sz="1400" b="1" dirty="0">
                <a:latin typeface="Times New Roman"/>
                <a:cs typeface="Times New Roman"/>
              </a:rPr>
              <a:t>ВЫВОД: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/>
                <a:cs typeface="Times New Roman"/>
              </a:rPr>
              <a:t>Казахстан находится на высоком уровне производства  яйца на душу населения, в 2018 году максимальный объем производства 5,6 млрд. </a:t>
            </a:r>
            <a:r>
              <a:rPr lang="ru-RU" sz="1400" dirty="0" err="1">
                <a:latin typeface="Times New Roman"/>
                <a:cs typeface="Times New Roman"/>
              </a:rPr>
              <a:t>шт</a:t>
            </a:r>
            <a:r>
              <a:rPr lang="ru-RU" sz="1400" dirty="0">
                <a:latin typeface="Times New Roman"/>
                <a:cs typeface="Times New Roman"/>
              </a:rPr>
              <a:t> или 308 яиц на душу населения.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78E1EFCE-E2AF-4FF3-86BA-BC73B457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89856"/>
              </p:ext>
            </p:extLst>
          </p:nvPr>
        </p:nvGraphicFramePr>
        <p:xfrm>
          <a:off x="157802" y="4422762"/>
          <a:ext cx="9022002" cy="1561737"/>
        </p:xfrm>
        <a:graphic>
          <a:graphicData uri="http://schemas.openxmlformats.org/drawingml/2006/table">
            <a:tbl>
              <a:tblPr/>
              <a:tblGrid>
                <a:gridCol w="1137598">
                  <a:extLst>
                    <a:ext uri="{9D8B030D-6E8A-4147-A177-3AD203B41FA5}">
                      <a16:colId xmlns:a16="http://schemas.microsoft.com/office/drawing/2014/main" xmlns="" val="35471941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3406023810"/>
                    </a:ext>
                  </a:extLst>
                </a:gridCol>
                <a:gridCol w="454831">
                  <a:extLst>
                    <a:ext uri="{9D8B030D-6E8A-4147-A177-3AD203B41FA5}">
                      <a16:colId xmlns:a16="http://schemas.microsoft.com/office/drawing/2014/main" xmlns="" val="3892973230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1699940629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2980443213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699344426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1847575042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2690628001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3826077326"/>
                    </a:ext>
                  </a:extLst>
                </a:gridCol>
                <a:gridCol w="446543">
                  <a:extLst>
                    <a:ext uri="{9D8B030D-6E8A-4147-A177-3AD203B41FA5}">
                      <a16:colId xmlns:a16="http://schemas.microsoft.com/office/drawing/2014/main" xmlns="" val="112223042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794922822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1246219377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2110907990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469642324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3918686411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725644554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975072634"/>
                    </a:ext>
                  </a:extLst>
                </a:gridCol>
                <a:gridCol w="464770">
                  <a:extLst>
                    <a:ext uri="{9D8B030D-6E8A-4147-A177-3AD203B41FA5}">
                      <a16:colId xmlns:a16="http://schemas.microsoft.com/office/drawing/2014/main" xmlns="" val="3117044206"/>
                    </a:ext>
                  </a:extLst>
                </a:gridCol>
              </a:tblGrid>
              <a:tr h="3825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Мировое производство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1990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789210"/>
                  </a:ext>
                </a:extLst>
              </a:tr>
              <a:tr h="1304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млн. тонн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5311" marR="5311" marT="53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7469485"/>
                  </a:ext>
                </a:extLst>
              </a:tr>
              <a:tr h="2564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млрд. штук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1002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1136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1169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1213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1237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1265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1285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1308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1241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1269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1308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1343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1456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1515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1435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1494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3959930"/>
                  </a:ext>
                </a:extLst>
              </a:tr>
              <a:tr h="3825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население земли, млр. чел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7,3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4846905"/>
                  </a:ext>
                </a:extLst>
              </a:tr>
              <a:tr h="3825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душу населения, шт/чел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5311" marR="5311" marT="53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091853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A5497C-D7FF-4E4B-B720-872E4875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298" y="6497239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5" y="454319"/>
            <a:ext cx="8801560" cy="38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327017" y="2496583"/>
            <a:ext cx="8513752" cy="1864834"/>
            <a:chOff x="297713" y="3649"/>
            <a:chExt cx="10879465" cy="186483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3" name="Пятиугольник 22"/>
            <p:cNvSpPr/>
            <p:nvPr/>
          </p:nvSpPr>
          <p:spPr>
            <a:xfrm rot="10800000">
              <a:off x="297713" y="3649"/>
              <a:ext cx="10879465" cy="1864834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4" name="Пятиугольник 4"/>
            <p:cNvSpPr/>
            <p:nvPr/>
          </p:nvSpPr>
          <p:spPr>
            <a:xfrm rot="21600000">
              <a:off x="763921" y="3649"/>
              <a:ext cx="10413257" cy="1864834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2340" tIns="137160" rIns="256032" bIns="137160" numCol="1" spcCol="1270" anchor="ctr" anchorCtr="0">
              <a:noAutofit/>
            </a:bodyPr>
            <a:lstStyle/>
            <a:p>
              <a:pPr algn="ctr">
                <a:buSzPts val="2400"/>
              </a:pP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rebuchet MS" panose="020B0603020202020204" pitchFamily="34" charset="0"/>
                </a:rPr>
                <a:t>Анализ текущей ситуации в птицеводстве в Казахстане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5" y="2658540"/>
            <a:ext cx="1933030" cy="1804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8E3D47D-E045-401A-962D-434095DA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746" y="6497240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241"/>
            <a:ext cx="404813" cy="36075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7240"/>
            <a:ext cx="12192000" cy="360759"/>
          </a:xfrm>
          <a:solidFill>
            <a:srgbClr val="00B0F0">
              <a:alpha val="34000"/>
            </a:srgbClr>
          </a:solidFill>
        </p:spPr>
        <p:txBody>
          <a:bodyPr/>
          <a:lstStyle/>
          <a:p>
            <a:r>
              <a:rPr lang="ru-RU" sz="135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программы развития птицеводства на 2022-2026 годы</a:t>
            </a:r>
            <a:endParaRPr lang="ru-RU" sz="13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1950"/>
          </a:xfrm>
          <a:solidFill>
            <a:srgbClr val="00B0F0">
              <a:alpha val="21000"/>
            </a:srgbClr>
          </a:solidFill>
        </p:spPr>
        <p:txBody>
          <a:bodyPr anchor="t">
            <a:noAutofit/>
          </a:bodyPr>
          <a:lstStyle/>
          <a:p>
            <a:pPr algn="ctr">
              <a:buSzPts val="24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Trebuchet MS" panose="020B0603020202020204" pitchFamily="34" charset="0"/>
              </a:rPr>
              <a:t>Анализ текущей ситуации в птицеводстве РК</a:t>
            </a:r>
          </a:p>
        </p:txBody>
      </p:sp>
      <p:sp>
        <p:nvSpPr>
          <p:cNvPr id="17" name="Блок-схема: альтернативный процесс 16">
            <a:extLst>
              <a:ext uri="{FF2B5EF4-FFF2-40B4-BE49-F238E27FC236}">
                <a16:creationId xmlns:a16="http://schemas.microsoft.com/office/drawing/2014/main" xmlns="" id="{536B80A7-001A-4A11-A5B2-F92DB7953CEF}"/>
              </a:ext>
            </a:extLst>
          </p:cNvPr>
          <p:cNvSpPr/>
          <p:nvPr/>
        </p:nvSpPr>
        <p:spPr>
          <a:xfrm>
            <a:off x="9120336" y="857250"/>
            <a:ext cx="404664" cy="270030"/>
          </a:xfrm>
          <a:prstGeom prst="flowChartAlternateProcess">
            <a:avLst/>
          </a:prstGeom>
          <a:noFill/>
          <a:ln w="19050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sz="105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</p:txBody>
      </p:sp>
      <p:sp>
        <p:nvSpPr>
          <p:cNvPr id="21" name="object 114"/>
          <p:cNvSpPr txBox="1">
            <a:spLocks noChangeArrowheads="1"/>
          </p:cNvSpPr>
          <p:nvPr/>
        </p:nvSpPr>
        <p:spPr bwMode="auto">
          <a:xfrm>
            <a:off x="8223440" y="750965"/>
            <a:ext cx="3968560" cy="14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145" rIns="0" bIns="0">
            <a:spAutoFit/>
          </a:bodyPr>
          <a:lstStyle>
            <a:lvl1pPr marL="9525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6"/>
              </a:spcBef>
            </a:pPr>
            <a:endParaRPr lang="ru-RU" altLang="ru-RU" sz="750" b="1" dirty="0">
              <a:solidFill>
                <a:srgbClr val="0102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6"/>
              </a:spcBef>
            </a:pPr>
            <a:r>
              <a:rPr lang="ru-RU" altLang="ru-RU" sz="14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птицеводства в ВВП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сельхозпредприятий</a:t>
            </a:r>
            <a:r>
              <a:rPr lang="ru-RU" altLang="ru-RU" sz="14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животноводства - 55%</a:t>
            </a:r>
          </a:p>
          <a:p>
            <a:pPr>
              <a:spcBef>
                <a:spcPts val="66"/>
              </a:spcBef>
            </a:pPr>
            <a:r>
              <a:rPr lang="ru-RU" altLang="ru-RU" sz="14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птицеводства в производстве животного протеина  – 20%.</a:t>
            </a:r>
          </a:p>
          <a:p>
            <a:pPr>
              <a:spcBef>
                <a:spcPts val="385"/>
              </a:spcBef>
            </a:pPr>
            <a:r>
              <a:rPr lang="ru-RU" altLang="ru-RU" sz="14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 КХ,ФХ и ЛПХ в мясном производстве составляет 2,7%, в яичном – 23% </a:t>
            </a:r>
            <a:endParaRPr lang="ru-RU" altLang="ru-RU" sz="7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6429" y="370868"/>
            <a:ext cx="8563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птицеводства в ВВП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сельхозпредприятий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животноводства за 2008-2020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2AD3EE-DDF4-4084-875E-0BAEC53330BA}"/>
              </a:ext>
            </a:extLst>
          </p:cNvPr>
          <p:cNvSpPr/>
          <p:nvPr/>
        </p:nvSpPr>
        <p:spPr>
          <a:xfrm>
            <a:off x="8217430" y="2844603"/>
            <a:ext cx="39745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85"/>
              </a:spcBef>
            </a:pPr>
            <a:r>
              <a:rPr lang="ru-RU" altLang="ru-RU" sz="1400" b="1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>
              <a:spcBef>
                <a:spcPts val="385"/>
              </a:spcBef>
            </a:pPr>
            <a:r>
              <a:rPr lang="ru-RU" altLang="ru-RU" sz="14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других видов животноводства  развитие птицеводства основано на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промышленном производстве.</a:t>
            </a:r>
          </a:p>
          <a:p>
            <a:pPr>
              <a:spcBef>
                <a:spcPts val="385"/>
              </a:spcBef>
            </a:pPr>
            <a:r>
              <a:rPr lang="ru-RU" altLang="ru-RU" sz="14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 в птицеводстве  составила 43500</a:t>
            </a:r>
            <a:r>
              <a:rPr lang="en-US" altLang="ru-RU" sz="14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ru-RU" altLang="ru-RU" sz="14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выше производительности в сельском хозяйстве в целом   в 5,4 раза. </a:t>
            </a:r>
          </a:p>
          <a:p>
            <a:pPr>
              <a:spcBef>
                <a:spcPts val="385"/>
              </a:spcBef>
            </a:pPr>
            <a:r>
              <a:rPr lang="ru-RU" altLang="ru-RU" sz="1400" dirty="0">
                <a:solidFill>
                  <a:srgbClr val="0102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птицеводства остается наиболее доступным пищевым продуктом - цена  за единицу продукции ниже, более чем в 2 раза, чем другие виды животного протеина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06327" y="6247202"/>
            <a:ext cx="2385673" cy="23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Комитет по статистике МНЭ РК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E9B4356-AC39-4FD0-A8D2-8661D8AAE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494" y="3523406"/>
            <a:ext cx="4054941" cy="27211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4468330-53E2-4C36-B9FF-470D7A28A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26" y="666026"/>
            <a:ext cx="3956964" cy="27629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C54490F-48FA-44A5-BFA8-F16C73172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6" y="3523406"/>
            <a:ext cx="3965503" cy="296372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5FFEA49-C4BC-40BB-8B6D-7D1962E05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493" y="691156"/>
            <a:ext cx="4054941" cy="264343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C3F7A17-CE12-4473-A983-77F1245D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569" y="6487132"/>
            <a:ext cx="2743200" cy="365125"/>
          </a:xfrm>
        </p:spPr>
        <p:txBody>
          <a:bodyPr/>
          <a:lstStyle/>
          <a:p>
            <a:fld id="{06806C4E-0524-4843-BBBA-6A82939E40CB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B96E54-031A-463C-9FC8-9CB8698E67A3}"/>
              </a:ext>
            </a:extLst>
          </p:cNvPr>
          <p:cNvSpPr txBox="1"/>
          <p:nvPr/>
        </p:nvSpPr>
        <p:spPr>
          <a:xfrm>
            <a:off x="7541736" y="3587285"/>
            <a:ext cx="628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Млрд.шт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6917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Ретр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  <a:fontScheme name="Ретро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Ретро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9167</TotalTime>
  <Words>4763</Words>
  <Application>Microsoft Office PowerPoint</Application>
  <PresentationFormat>Широкоэкранный</PresentationFormat>
  <Paragraphs>1758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Trebuchet MS</vt:lpstr>
      <vt:lpstr>Wingdings</vt:lpstr>
      <vt:lpstr>Wingdings 2</vt:lpstr>
      <vt:lpstr>HDOfficeLightV0</vt:lpstr>
      <vt:lpstr>1_HDOfficeLightV0</vt:lpstr>
      <vt:lpstr>Тема Office</vt:lpstr>
      <vt:lpstr>Презентация PowerPoint</vt:lpstr>
      <vt:lpstr>Цели и задачи программы</vt:lpstr>
      <vt:lpstr>Презентация PowerPoint</vt:lpstr>
      <vt:lpstr>Обзор мяса птицы и яйца пищевого в МИРЕ</vt:lpstr>
      <vt:lpstr>Обзор мяса птицы и яйца пищевого в МИРЕ</vt:lpstr>
      <vt:lpstr>Обзор мяса птицы и яйца пищевого в МИРЕ</vt:lpstr>
      <vt:lpstr>Обзор мяса птицы и яйца пищевого в МИРЕ</vt:lpstr>
      <vt:lpstr>Презентация PowerPoint</vt:lpstr>
      <vt:lpstr>Анализ текущей ситуации в птицеводстве РК</vt:lpstr>
      <vt:lpstr>Анализ текущей ситуации в птицеводстве</vt:lpstr>
      <vt:lpstr>Презентация PowerPoint</vt:lpstr>
      <vt:lpstr>Презентация PowerPoint</vt:lpstr>
      <vt:lpstr>Кормообеспеченность </vt:lpstr>
      <vt:lpstr>Кормообеспеченность </vt:lpstr>
      <vt:lpstr>SWOT анализ птицеводства</vt:lpstr>
      <vt:lpstr>Презентация PowerPoint</vt:lpstr>
      <vt:lpstr>Прогноз производства продукции птицеводства до 2027 года </vt:lpstr>
      <vt:lpstr>Прогноз производства продукции птицеводства до 2027 года </vt:lpstr>
      <vt:lpstr>Прогноз потребления в Казахстане, экспорта-импорта продукции птицеводства  </vt:lpstr>
      <vt:lpstr>Прогноз инвестиций в основной капитал птицеводства, потребность в заемном капитале, гос.поддержки </vt:lpstr>
      <vt:lpstr>Презентация PowerPoint</vt:lpstr>
      <vt:lpstr>Ожидаемые ключевые показатели развития птицеводства до 2027 года   </vt:lpstr>
      <vt:lpstr>Предлагаемые меры для усиления уровня биобезопасности в птицеводстве РК </vt:lpstr>
      <vt:lpstr>Предлагаемые меры для усиления уровня биобезопасности в птицеводстве РК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Разия Б. Жатакпаева</dc:creator>
  <cp:lastModifiedBy>Владелец</cp:lastModifiedBy>
  <cp:revision>475</cp:revision>
  <cp:lastPrinted>2021-02-16T13:48:36Z</cp:lastPrinted>
  <dcterms:created xsi:type="dcterms:W3CDTF">2018-03-24T09:47:59Z</dcterms:created>
  <dcterms:modified xsi:type="dcterms:W3CDTF">2022-05-30T09:10:20Z</dcterms:modified>
</cp:coreProperties>
</file>